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564" r:id="rId2"/>
    <p:sldId id="557" r:id="rId3"/>
    <p:sldId id="596" r:id="rId4"/>
    <p:sldId id="597" r:id="rId5"/>
    <p:sldId id="598" r:id="rId6"/>
    <p:sldId id="599" r:id="rId7"/>
    <p:sldId id="600" r:id="rId8"/>
    <p:sldId id="601" r:id="rId9"/>
    <p:sldId id="602" r:id="rId10"/>
    <p:sldId id="603" r:id="rId11"/>
    <p:sldId id="604" r:id="rId12"/>
    <p:sldId id="605" r:id="rId13"/>
    <p:sldId id="606" r:id="rId14"/>
    <p:sldId id="60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Howell" initials="MH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DEDEDE"/>
    <a:srgbClr val="002B49"/>
    <a:srgbClr val="9C240F"/>
    <a:srgbClr val="CB460F"/>
    <a:srgbClr val="FA5B36"/>
    <a:srgbClr val="0E4B91"/>
    <a:srgbClr val="18548A"/>
    <a:srgbClr val="1553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0" autoAdjust="0"/>
    <p:restoredTop sz="84082" autoAdjust="0"/>
  </p:normalViewPr>
  <p:slideViewPr>
    <p:cSldViewPr snapToGrid="0" snapToObjects="1">
      <p:cViewPr varScale="1">
        <p:scale>
          <a:sx n="107" d="100"/>
          <a:sy n="107" d="100"/>
        </p:scale>
        <p:origin x="1312" y="160"/>
      </p:cViewPr>
      <p:guideLst>
        <p:guide orient="horz" pos="141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5268"/>
    </p:cViewPr>
  </p:sorterViewPr>
  <p:notesViewPr>
    <p:cSldViewPr snapToGrid="0" snapToObjects="1">
      <p:cViewPr varScale="1">
        <p:scale>
          <a:sx n="81" d="100"/>
          <a:sy n="81" d="100"/>
        </p:scale>
        <p:origin x="389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t>10/21/23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t>10/21/23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Use</a:t>
            </a:r>
            <a:r>
              <a:rPr lang="en-US" baseline="0"/>
              <a:t> this slide for diagrams or other graphic elements.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081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</a:t>
            </a:r>
            <a:r>
              <a:rPr lang="en-US" baseline="0"/>
              <a:t> is a simpler agenda slide, the outline for your presentation.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31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</a:t>
            </a:r>
            <a:r>
              <a:rPr lang="en-US" baseline="0"/>
              <a:t> is a simpler agenda slide, the outline for your presentation.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715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</a:t>
            </a:r>
            <a:r>
              <a:rPr lang="en-US" baseline="0"/>
              <a:t> is a simpler agenda slide, the outline for your presentation.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439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</a:t>
            </a:r>
            <a:r>
              <a:rPr lang="en-US" baseline="0"/>
              <a:t> is a simpler agenda slide, the outline for your presentation.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6234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Use</a:t>
            </a:r>
            <a:r>
              <a:rPr lang="en-US" baseline="0"/>
              <a:t> this slide for diagrams or other graphic elements.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88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</a:t>
            </a:r>
            <a:r>
              <a:rPr lang="en-US" baseline="0"/>
              <a:t> is a simpler agenda slide, the outline for your presentation.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87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</a:t>
            </a:r>
            <a:r>
              <a:rPr lang="en-US" baseline="0"/>
              <a:t> is a simpler agenda slide, the outline for your presentation.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89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</a:t>
            </a:r>
            <a:r>
              <a:rPr lang="en-US" baseline="0"/>
              <a:t> is a simpler agenda slide, the outline for your presentation.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27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</a:t>
            </a:r>
            <a:r>
              <a:rPr lang="en-US" baseline="0"/>
              <a:t> is a simpler agenda slide, the outline for your presentation.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65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</a:t>
            </a:r>
            <a:r>
              <a:rPr lang="en-US" baseline="0"/>
              <a:t> is a simpler agenda slide, the outline for your presentation.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860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</a:t>
            </a:r>
            <a:r>
              <a:rPr lang="en-US" baseline="0"/>
              <a:t> is a simpler agenda slide, the outline for your presentation.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67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</a:t>
            </a:r>
            <a:r>
              <a:rPr lang="en-US" baseline="0"/>
              <a:t> is a simpler agenda slide, the outline for your presentation.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537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</a:t>
            </a:r>
            <a:r>
              <a:rPr lang="en-US" baseline="0"/>
              <a:t> is a simpler agenda slide, the outline for your presentation.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44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hyperlink" Target="facebook.com/icannorg" TargetMode="External"/><Relationship Id="rId18" Type="http://schemas.openxmlformats.org/officeDocument/2006/relationships/hyperlink" Target="https://soundcloud.com/icann" TargetMode="External"/><Relationship Id="rId3" Type="http://schemas.openxmlformats.org/officeDocument/2006/relationships/hyperlink" Target="https://www.flickr.com/photos/icann" TargetMode="External"/><Relationship Id="rId7" Type="http://schemas.openxmlformats.org/officeDocument/2006/relationships/hyperlink" Target="linkedin.com/company/icann" TargetMode="External"/><Relationship Id="rId12" Type="http://schemas.openxmlformats.org/officeDocument/2006/relationships/hyperlink" Target="https://www.facebook.com/icannorg" TargetMode="External"/><Relationship Id="rId17" Type="http://schemas.openxmlformats.org/officeDocument/2006/relationships/hyperlink" Target="https://www.youtube.com/user/ICANNnews" TargetMode="External"/><Relationship Id="rId2" Type="http://schemas.openxmlformats.org/officeDocument/2006/relationships/image" Target="../media/image18.emf"/><Relationship Id="rId16" Type="http://schemas.openxmlformats.org/officeDocument/2006/relationships/image" Target="../media/image23.png"/><Relationship Id="rId20" Type="http://schemas.openxmlformats.org/officeDocument/2006/relationships/hyperlink" Target="https://www.slideshare.net/icannpresentation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icann" TargetMode="External"/><Relationship Id="rId11" Type="http://schemas.openxmlformats.org/officeDocument/2006/relationships/image" Target="../media/image21.png"/><Relationship Id="rId5" Type="http://schemas.openxmlformats.org/officeDocument/2006/relationships/image" Target="../media/image19.png"/><Relationship Id="rId15" Type="http://schemas.openxmlformats.org/officeDocument/2006/relationships/hyperlink" Target="youtube.com/user/ICANNnews" TargetMode="External"/><Relationship Id="rId10" Type="http://schemas.openxmlformats.org/officeDocument/2006/relationships/hyperlink" Target="twitter.com/icann" TargetMode="External"/><Relationship Id="rId19" Type="http://schemas.openxmlformats.org/officeDocument/2006/relationships/image" Target="../media/image24.png"/><Relationship Id="rId4" Type="http://schemas.openxmlformats.org/officeDocument/2006/relationships/hyperlink" Target="flickr.com/photos/icann" TargetMode="External"/><Relationship Id="rId9" Type="http://schemas.openxmlformats.org/officeDocument/2006/relationships/hyperlink" Target="https://www.twitter.com/icann" TargetMode="External"/><Relationship Id="rId14" Type="http://schemas.openxmlformats.org/officeDocument/2006/relationships/image" Target="../media/image22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812800" y="1470213"/>
            <a:ext cx="10543117" cy="457181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>
                <a:solidFill>
                  <a:srgbClr val="000000"/>
                </a:solidFill>
              </a:defRPr>
            </a:lvl1pPr>
            <a:lvl2pPr marL="798513" indent="-341313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>
                <a:solidFill>
                  <a:srgbClr val="000000"/>
                </a:solidFill>
              </a:defRPr>
            </a:lvl2pPr>
            <a:lvl3pPr marL="1255713" indent="-341313"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rgbClr val="000000"/>
                </a:solidFill>
              </a:defRPr>
            </a:lvl3pPr>
            <a:lvl4pPr marL="1371600" indent="0">
              <a:buNone/>
              <a:defRPr sz="1900">
                <a:solidFill>
                  <a:srgbClr val="000000"/>
                </a:solidFill>
              </a:defRPr>
            </a:lvl4pPr>
            <a:lvl5pPr>
              <a:defRPr sz="19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Place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</p:spTree>
    <p:extLst>
      <p:ext uri="{BB962C8B-B14F-4D97-AF65-F5344CB8AC3E}">
        <p14:creationId xmlns:p14="http://schemas.microsoft.com/office/powerpoint/2010/main" val="72130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t="10075" b="8780"/>
          <a:stretch/>
        </p:blipFill>
        <p:spPr>
          <a:xfrm>
            <a:off x="0" y="683491"/>
            <a:ext cx="12192000" cy="5564909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790814"/>
            <a:ext cx="12192000" cy="53467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69000">
                <a:schemeClr val="tx2">
                  <a:lumMod val="20000"/>
                  <a:lumOff val="80000"/>
                  <a:alpha val="62000"/>
                </a:schemeClr>
              </a:gs>
              <a:gs pos="24000">
                <a:schemeClr val="tx2">
                  <a:lumMod val="20000"/>
                  <a:lumOff val="80000"/>
                  <a:alpha val="4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3" name="Title 19"/>
          <p:cNvSpPr>
            <a:spLocks noGrp="1"/>
          </p:cNvSpPr>
          <p:nvPr userDrawn="1">
            <p:ph type="title" hasCustomPrompt="1"/>
          </p:nvPr>
        </p:nvSpPr>
        <p:spPr>
          <a:xfrm>
            <a:off x="420624" y="48278"/>
            <a:ext cx="1084712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30537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t="8972" b="7826"/>
          <a:stretch/>
        </p:blipFill>
        <p:spPr>
          <a:xfrm>
            <a:off x="0" y="654425"/>
            <a:ext cx="12192000" cy="5620869"/>
          </a:xfrm>
          <a:prstGeom prst="rect">
            <a:avLst/>
          </a:prstGeom>
        </p:spPr>
      </p:pic>
      <p:sp>
        <p:nvSpPr>
          <p:cNvPr id="28" name="Title 19"/>
          <p:cNvSpPr>
            <a:spLocks noGrp="1"/>
          </p:cNvSpPr>
          <p:nvPr>
            <p:ph type="title" hasCustomPrompt="1"/>
          </p:nvPr>
        </p:nvSpPr>
        <p:spPr>
          <a:xfrm>
            <a:off x="420624" y="48278"/>
            <a:ext cx="1084712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1697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3037"/>
            <a:ext cx="12192000" cy="5696861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12192000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12192000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9"/>
          <p:cNvSpPr>
            <a:spLocks noGrp="1"/>
          </p:cNvSpPr>
          <p:nvPr>
            <p:ph type="title" hasCustomPrompt="1"/>
          </p:nvPr>
        </p:nvSpPr>
        <p:spPr>
          <a:xfrm>
            <a:off x="420624" y="48278"/>
            <a:ext cx="10208224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7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464808"/>
            <a:ext cx="365760" cy="291830"/>
          </a:xfrm>
          <a:prstGeom prst="rect">
            <a:avLst/>
          </a:prstGeom>
        </p:spPr>
      </p:pic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1149013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0" name="Oval 29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6" name="Straight Connector 3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 userDrawn="1"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0" name="Straight Connector 39"/>
          <p:cNvCxnSpPr>
            <a:endCxn id="41" idx="0"/>
          </p:cNvCxnSpPr>
          <p:nvPr userDrawn="1"/>
        </p:nvCxnSpPr>
        <p:spPr>
          <a:xfrm flipV="1">
            <a:off x="55779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Arc 40"/>
          <p:cNvSpPr/>
          <p:nvPr userDrawn="1"/>
        </p:nvSpPr>
        <p:spPr>
          <a:xfrm rot="16200000">
            <a:off x="556353" y="2674974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2" name="Straight Connector 41"/>
          <p:cNvCxnSpPr/>
          <p:nvPr userDrawn="1"/>
        </p:nvCxnSpPr>
        <p:spPr>
          <a:xfrm flipH="1">
            <a:off x="616655" y="2673528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48" name="Oval 4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083083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16385" cy="6858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1149013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9" idx="0"/>
          </p:cNvCxnSpPr>
          <p:nvPr userDrawn="1"/>
        </p:nvCxnSpPr>
        <p:spPr>
          <a:xfrm flipV="1">
            <a:off x="55779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 userDrawn="1"/>
        </p:nvSpPr>
        <p:spPr>
          <a:xfrm rot="16200000">
            <a:off x="556353" y="2674974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616655" y="2673528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Oval 16"/>
          <p:cNvSpPr/>
          <p:nvPr userDrawn="1"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18" name="Oval 1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4869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cxnSp>
        <p:nvCxnSpPr>
          <p:cNvPr id="32" name="Straight Connector 31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6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9" idx="0"/>
          </p:cNvCxnSpPr>
          <p:nvPr userDrawn="1"/>
        </p:nvCxnSpPr>
        <p:spPr>
          <a:xfrm flipV="1">
            <a:off x="55779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 userDrawn="1"/>
        </p:nvSpPr>
        <p:spPr>
          <a:xfrm rot="16200000">
            <a:off x="556353" y="2674974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616655" y="2673528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Oval 18"/>
          <p:cNvSpPr/>
          <p:nvPr userDrawn="1"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0" name="Oval 19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7577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464808"/>
            <a:ext cx="365760" cy="291830"/>
          </a:xfrm>
          <a:prstGeom prst="rect">
            <a:avLst/>
          </a:prstGeom>
        </p:spPr>
      </p:pic>
      <p:sp>
        <p:nvSpPr>
          <p:cNvPr id="26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9" idx="0"/>
          </p:cNvCxnSpPr>
          <p:nvPr userDrawn="1"/>
        </p:nvCxnSpPr>
        <p:spPr>
          <a:xfrm flipV="1">
            <a:off x="55779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 userDrawn="1"/>
        </p:nvSpPr>
        <p:spPr>
          <a:xfrm rot="16200000">
            <a:off x="556353" y="2674974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616655" y="2673528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Oval 16"/>
          <p:cNvSpPr/>
          <p:nvPr userDrawn="1"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18" name="Oval 1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33417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6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9" idx="0"/>
          </p:cNvCxnSpPr>
          <p:nvPr userDrawn="1"/>
        </p:nvCxnSpPr>
        <p:spPr>
          <a:xfrm flipV="1">
            <a:off x="55779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 userDrawn="1"/>
        </p:nvSpPr>
        <p:spPr>
          <a:xfrm rot="16200000">
            <a:off x="556353" y="2674974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616655" y="2673528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Oval 16"/>
          <p:cNvSpPr/>
          <p:nvPr userDrawn="1"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18" name="Oval 1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8599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6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9" idx="0"/>
          </p:cNvCxnSpPr>
          <p:nvPr userDrawn="1"/>
        </p:nvCxnSpPr>
        <p:spPr>
          <a:xfrm flipV="1">
            <a:off x="55779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 userDrawn="1"/>
        </p:nvSpPr>
        <p:spPr>
          <a:xfrm rot="16200000">
            <a:off x="556353" y="2674974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616655" y="2673528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Oval 16"/>
          <p:cNvSpPr/>
          <p:nvPr userDrawn="1"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18" name="Oval 1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384463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" y="0"/>
            <a:ext cx="12192000" cy="685799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8"/>
            <a:ext cx="12192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6320547"/>
            <a:ext cx="12192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64987" y="3030399"/>
            <a:ext cx="8329645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752850" y="1308848"/>
            <a:ext cx="8341783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883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53082" y="0"/>
            <a:ext cx="10788321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66928" y="3553576"/>
            <a:ext cx="10788321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66928" y="4279392"/>
            <a:ext cx="10788321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66928" y="4553712"/>
            <a:ext cx="10788321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7596" y="5193792"/>
            <a:ext cx="1189829" cy="951863"/>
          </a:xfrm>
          <a:prstGeom prst="rect">
            <a:avLst/>
          </a:prstGeom>
        </p:spPr>
      </p:pic>
      <p:sp>
        <p:nvSpPr>
          <p:cNvPr id="1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48639" y="2837138"/>
            <a:ext cx="10808208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2648024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8"/>
            <a:ext cx="12192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6320547"/>
            <a:ext cx="12192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64987" y="3030399"/>
            <a:ext cx="8329645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752850" y="1308848"/>
            <a:ext cx="8341783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3000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7257"/>
            <a:ext cx="12192000" cy="685799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8"/>
            <a:ext cx="12192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6320547"/>
            <a:ext cx="12192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64987" y="3030399"/>
            <a:ext cx="8329645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752850" y="1308848"/>
            <a:ext cx="8341783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1189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483281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3" name="Straight Connector 42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6" name="Straight Connector 45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75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7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78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9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80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8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8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9332202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14"/>
            <a:ext cx="12216385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6663251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9882300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3827145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1525536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03872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8910854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6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6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7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9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70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71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521157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50863" y="1"/>
            <a:ext cx="10805054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50863" y="3553574"/>
            <a:ext cx="10805054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4279392"/>
            <a:ext cx="10805054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4553415"/>
            <a:ext cx="10805054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7217" y="5193792"/>
            <a:ext cx="1193800" cy="952500"/>
          </a:xfrm>
          <a:prstGeom prst="rect">
            <a:avLst/>
          </a:prstGeom>
        </p:spPr>
      </p:pic>
      <p:sp>
        <p:nvSpPr>
          <p:cNvPr id="13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48640" y="2837138"/>
            <a:ext cx="10808208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34251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6" name="Arc 55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57" name="Straight Connector 56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1149013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55" name="Straight Connector 54"/>
          <p:cNvCxnSpPr>
            <a:endCxn id="56" idx="0"/>
          </p:cNvCxnSpPr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31" name="Oval 30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32" name="Oval 31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1596175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13"/>
            <a:ext cx="12216385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11490366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8" name="Arc 37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3" name="Straight Connector 42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8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5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5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5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54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5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5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59" name="Straight Connector 58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Oval 2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94087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Oval 2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290436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Oval 2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574116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Oval 2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7821152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7" name="Oval 26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800979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8" name="Oval 2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281103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-1"/>
            <a:ext cx="12192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Oval 2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0016679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Oval 2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28" name="Straight Connector 27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747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14"/>
            <a:ext cx="12216385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478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"/>
          <p:cNvSpPr>
            <a:spLocks noGrp="1"/>
          </p:cNvSpPr>
          <p:nvPr>
            <p:ph type="title" hasCustomPrompt="1"/>
          </p:nvPr>
        </p:nvSpPr>
        <p:spPr>
          <a:xfrm>
            <a:off x="2228479" y="2020824"/>
            <a:ext cx="9299448" cy="132588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 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228479" y="4617720"/>
            <a:ext cx="9299448" cy="57841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3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228479" y="5199656"/>
            <a:ext cx="9299448" cy="390521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3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228479" y="5602567"/>
            <a:ext cx="9299448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6395" y="4874480"/>
            <a:ext cx="1189829" cy="951863"/>
          </a:xfrm>
          <a:prstGeom prst="rect">
            <a:avLst/>
          </a:prstGeom>
        </p:spPr>
      </p:pic>
      <p:sp>
        <p:nvSpPr>
          <p:cNvPr id="48" name="Oval 47"/>
          <p:cNvSpPr/>
          <p:nvPr userDrawn="1"/>
        </p:nvSpPr>
        <p:spPr>
          <a:xfrm>
            <a:off x="1825043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9" name="Straight Connector 48"/>
          <p:cNvCxnSpPr/>
          <p:nvPr userDrawn="1"/>
        </p:nvCxnSpPr>
        <p:spPr>
          <a:xfrm flipH="1">
            <a:off x="0" y="6124669"/>
            <a:ext cx="1793872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 userDrawn="1"/>
        </p:nvCxnSpPr>
        <p:spPr>
          <a:xfrm flipH="1">
            <a:off x="1892734" y="6124511"/>
            <a:ext cx="9720781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 userDrawn="1"/>
        </p:nvSpPr>
        <p:spPr>
          <a:xfrm flipH="1">
            <a:off x="11642081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52" name="Oval 51"/>
          <p:cNvSpPr/>
          <p:nvPr userDrawn="1"/>
        </p:nvSpPr>
        <p:spPr>
          <a:xfrm flipH="1">
            <a:off x="11642081" y="347037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53" name="Straight Connector 52"/>
          <p:cNvCxnSpPr/>
          <p:nvPr userDrawn="1"/>
        </p:nvCxnSpPr>
        <p:spPr>
          <a:xfrm flipV="1">
            <a:off x="1849172" y="3552825"/>
            <a:ext cx="0" cy="2529959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Arc 53"/>
          <p:cNvSpPr/>
          <p:nvPr userDrawn="1"/>
        </p:nvSpPr>
        <p:spPr>
          <a:xfrm rot="16200000">
            <a:off x="1847726" y="3495590"/>
            <a:ext cx="121764" cy="118872"/>
          </a:xfrm>
          <a:prstGeom prst="arc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55" name="Straight Connector 54"/>
          <p:cNvCxnSpPr/>
          <p:nvPr userDrawn="1"/>
        </p:nvCxnSpPr>
        <p:spPr>
          <a:xfrm flipH="1">
            <a:off x="1899083" y="3494144"/>
            <a:ext cx="9714432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228478" y="3666744"/>
            <a:ext cx="9299448" cy="5760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016674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7843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1399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3882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0208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4312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-1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8687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084875" y="685225"/>
            <a:ext cx="9107124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sp>
        <p:nvSpPr>
          <p:cNvPr id="4" name="Text Placeholder 32"/>
          <p:cNvSpPr txBox="1">
            <a:spLocks/>
          </p:cNvSpPr>
          <p:nvPr userDrawn="1"/>
        </p:nvSpPr>
        <p:spPr bwMode="auto">
          <a:xfrm>
            <a:off x="3391319" y="1552703"/>
            <a:ext cx="880067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2000" b="1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5" name="Text Placeholder 33"/>
          <p:cNvSpPr txBox="1">
            <a:spLocks/>
          </p:cNvSpPr>
          <p:nvPr userDrawn="1"/>
        </p:nvSpPr>
        <p:spPr bwMode="auto">
          <a:xfrm>
            <a:off x="3391319" y="1049145"/>
            <a:ext cx="6974253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" y="685225"/>
            <a:ext cx="2977273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3391319" y="1865312"/>
            <a:ext cx="7964599" cy="3465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en-US" dirty="0"/>
              <a:t>Email: email</a:t>
            </a:r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420624" y="42394"/>
            <a:ext cx="10547350" cy="531346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  <p:pic>
        <p:nvPicPr>
          <p:cNvPr id="32" name="Picture 31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392" y="856105"/>
            <a:ext cx="1962493" cy="1523172"/>
          </a:xfrm>
          <a:prstGeom prst="rect">
            <a:avLst/>
          </a:prstGeom>
        </p:spPr>
      </p:pic>
      <p:grpSp>
        <p:nvGrpSpPr>
          <p:cNvPr id="54" name="Group 53"/>
          <p:cNvGrpSpPr/>
          <p:nvPr userDrawn="1"/>
        </p:nvGrpSpPr>
        <p:grpSpPr>
          <a:xfrm>
            <a:off x="3402135" y="4228306"/>
            <a:ext cx="3416667" cy="365760"/>
            <a:chOff x="5325979" y="4715893"/>
            <a:chExt cx="3416667" cy="365760"/>
          </a:xfrm>
        </p:grpSpPr>
        <p:sp>
          <p:nvSpPr>
            <p:cNvPr id="55" name="Text Placeholder 32"/>
            <p:cNvSpPr txBox="1">
              <a:spLocks/>
            </p:cNvSpPr>
            <p:nvPr/>
          </p:nvSpPr>
          <p:spPr>
            <a:xfrm>
              <a:off x="5793339" y="4734885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flickr.com</a:t>
              </a: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icann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56" name="Picture 55" descr="1420947842_social_style_3_flikr-128.png">
              <a:hlinkClick r:id="rId4" action="ppaction://hlinkfile"/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4715893"/>
              <a:ext cx="365760" cy="365760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 userDrawn="1"/>
        </p:nvGrpSpPr>
        <p:grpSpPr>
          <a:xfrm>
            <a:off x="3402135" y="4726326"/>
            <a:ext cx="3636602" cy="365760"/>
            <a:chOff x="1235726" y="5571713"/>
            <a:chExt cx="3636602" cy="365760"/>
          </a:xfrm>
        </p:grpSpPr>
        <p:sp>
          <p:nvSpPr>
            <p:cNvPr id="58" name="Text Placeholder 32"/>
            <p:cNvSpPr txBox="1">
              <a:spLocks/>
            </p:cNvSpPr>
            <p:nvPr/>
          </p:nvSpPr>
          <p:spPr>
            <a:xfrm>
              <a:off x="1703086" y="5592033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linkedin</a:t>
              </a: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/company/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icann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59" name="Picture 58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5571713"/>
              <a:ext cx="365760" cy="365760"/>
            </a:xfrm>
            <a:prstGeom prst="rect">
              <a:avLst/>
            </a:prstGeom>
          </p:spPr>
        </p:pic>
      </p:grpSp>
      <p:grpSp>
        <p:nvGrpSpPr>
          <p:cNvPr id="60" name="Group 59"/>
          <p:cNvGrpSpPr/>
          <p:nvPr userDrawn="1"/>
        </p:nvGrpSpPr>
        <p:grpSpPr>
          <a:xfrm>
            <a:off x="3402135" y="2734246"/>
            <a:ext cx="2809587" cy="365760"/>
            <a:chOff x="1235726" y="3073176"/>
            <a:chExt cx="2809587" cy="365760"/>
          </a:xfrm>
        </p:grpSpPr>
        <p:sp>
          <p:nvSpPr>
            <p:cNvPr id="61" name="Text Placeholder 32"/>
            <p:cNvSpPr txBox="1">
              <a:spLocks/>
            </p:cNvSpPr>
            <p:nvPr/>
          </p:nvSpPr>
          <p:spPr>
            <a:xfrm>
              <a:off x="1703087" y="3093496"/>
              <a:ext cx="2342226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@icann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62" name="Picture 61" descr="1420948433_social_style_3_twiter-128.png">
              <a:hlinkClick r:id="rId10" action="ppaction://hlinkfile"/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63" name="Group 62"/>
          <p:cNvGrpSpPr/>
          <p:nvPr userDrawn="1"/>
        </p:nvGrpSpPr>
        <p:grpSpPr>
          <a:xfrm>
            <a:off x="3402135" y="3232266"/>
            <a:ext cx="3730320" cy="365760"/>
            <a:chOff x="1235727" y="3892739"/>
            <a:chExt cx="3730320" cy="365760"/>
          </a:xfrm>
        </p:grpSpPr>
        <p:sp>
          <p:nvSpPr>
            <p:cNvPr id="64" name="Text Placeholder 32"/>
            <p:cNvSpPr txBox="1">
              <a:spLocks/>
            </p:cNvSpPr>
            <p:nvPr/>
          </p:nvSpPr>
          <p:spPr>
            <a:xfrm>
              <a:off x="1703086" y="3913059"/>
              <a:ext cx="3262961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facebook.com/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icannorg</a:t>
              </a: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 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65" name="Picture 64" descr="1420948141_social_style_3_facebook-128.png">
              <a:hlinkClick r:id="rId13" action="ppaction://hlinkfile"/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7" y="3892739"/>
              <a:ext cx="365760" cy="365760"/>
            </a:xfrm>
            <a:prstGeom prst="rect">
              <a:avLst/>
            </a:prstGeom>
          </p:spPr>
        </p:pic>
      </p:grpSp>
      <p:grpSp>
        <p:nvGrpSpPr>
          <p:cNvPr id="66" name="Group 65"/>
          <p:cNvGrpSpPr/>
          <p:nvPr userDrawn="1"/>
        </p:nvGrpSpPr>
        <p:grpSpPr>
          <a:xfrm>
            <a:off x="3402135" y="3730286"/>
            <a:ext cx="3636602" cy="365760"/>
            <a:chOff x="1235726" y="4721075"/>
            <a:chExt cx="3636602" cy="365760"/>
          </a:xfrm>
        </p:grpSpPr>
        <p:pic>
          <p:nvPicPr>
            <p:cNvPr id="67" name="Picture 66" descr="1420948149_social_style_3_youtube-128.png">
              <a:hlinkClick r:id="rId15" action="ppaction://hlinkfile"/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4721075"/>
              <a:ext cx="365760" cy="365760"/>
            </a:xfrm>
            <a:prstGeom prst="rect">
              <a:avLst/>
            </a:prstGeom>
          </p:spPr>
        </p:pic>
        <p:sp>
          <p:nvSpPr>
            <p:cNvPr id="68" name="Text Placeholder 32"/>
            <p:cNvSpPr txBox="1">
              <a:spLocks/>
            </p:cNvSpPr>
            <p:nvPr/>
          </p:nvSpPr>
          <p:spPr>
            <a:xfrm>
              <a:off x="1703086" y="4734885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youtube.com/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icannnews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</p:grpSp>
      <p:grpSp>
        <p:nvGrpSpPr>
          <p:cNvPr id="69" name="Group 68"/>
          <p:cNvGrpSpPr/>
          <p:nvPr userDrawn="1"/>
        </p:nvGrpSpPr>
        <p:grpSpPr>
          <a:xfrm>
            <a:off x="3402135" y="5722367"/>
            <a:ext cx="2586167" cy="365760"/>
            <a:chOff x="5325979" y="3073176"/>
            <a:chExt cx="2586167" cy="365760"/>
          </a:xfrm>
        </p:grpSpPr>
        <p:sp>
          <p:nvSpPr>
            <p:cNvPr id="70" name="Text Placeholder 32"/>
            <p:cNvSpPr txBox="1">
              <a:spLocks/>
            </p:cNvSpPr>
            <p:nvPr/>
          </p:nvSpPr>
          <p:spPr>
            <a:xfrm>
              <a:off x="5793339" y="3093496"/>
              <a:ext cx="21188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soundcloud</a:t>
              </a: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icann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72" name="Group 71"/>
          <p:cNvGrpSpPr/>
          <p:nvPr userDrawn="1"/>
        </p:nvGrpSpPr>
        <p:grpSpPr>
          <a:xfrm>
            <a:off x="3402135" y="5224346"/>
            <a:ext cx="3416667" cy="365760"/>
            <a:chOff x="5325979" y="5571713"/>
            <a:chExt cx="3416667" cy="365760"/>
          </a:xfrm>
        </p:grpSpPr>
        <p:sp>
          <p:nvSpPr>
            <p:cNvPr id="73" name="Text Placeholder 32"/>
            <p:cNvSpPr txBox="1">
              <a:spLocks/>
            </p:cNvSpPr>
            <p:nvPr/>
          </p:nvSpPr>
          <p:spPr>
            <a:xfrm>
              <a:off x="5793339" y="5592033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slideshare</a:t>
              </a: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icannpresentations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74" name="Picture 73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5571713"/>
              <a:ext cx="365760" cy="365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72573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age with ICAN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0" name="Text Placeholder 32"/>
          <p:cNvSpPr txBox="1">
            <a:spLocks/>
          </p:cNvSpPr>
          <p:nvPr userDrawn="1"/>
        </p:nvSpPr>
        <p:spPr bwMode="auto">
          <a:xfrm>
            <a:off x="2921748" y="2425013"/>
            <a:ext cx="8440953" cy="34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50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1500" b="1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1500" b="1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1" name="Text Placeholder 33"/>
          <p:cNvSpPr txBox="1">
            <a:spLocks/>
          </p:cNvSpPr>
          <p:nvPr userDrawn="1"/>
        </p:nvSpPr>
        <p:spPr bwMode="auto">
          <a:xfrm>
            <a:off x="498950" y="862602"/>
            <a:ext cx="9870957" cy="3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AU" sz="2700" b="1">
              <a:solidFill>
                <a:schemeClr val="bg1"/>
              </a:solidFill>
              <a:latin typeface="+mn-lt"/>
              <a:ea typeface="Segoe UI" charset="0"/>
              <a:cs typeface="Arial"/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52732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cxnSp>
        <p:nvCxnSpPr>
          <p:cNvPr id="34" name="Straight Connector 33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2421943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1" y="6320453"/>
            <a:ext cx="238722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2504929" y="6320453"/>
            <a:ext cx="906582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15191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2" name="Straight Connector 41"/>
          <p:cNvCxnSpPr>
            <a:endCxn id="43" idx="0"/>
          </p:cNvCxnSpPr>
          <p:nvPr userDrawn="1"/>
        </p:nvCxnSpPr>
        <p:spPr>
          <a:xfrm flipV="1">
            <a:off x="2446072" y="2281331"/>
            <a:ext cx="0" cy="397659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 userDrawn="1"/>
        </p:nvSpPr>
        <p:spPr>
          <a:xfrm rot="16200000">
            <a:off x="2444626" y="2221895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 flipH="1">
            <a:off x="2504929" y="2220449"/>
            <a:ext cx="906582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>
            <a:off x="11700996" y="6320453"/>
            <a:ext cx="4941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420624" y="42394"/>
            <a:ext cx="11808013" cy="531346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smtClean="0">
                <a:solidFill>
                  <a:schemeClr val="bg1"/>
                </a:solidFill>
                <a:ea typeface="Segoe U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Engage with ICANN – </a:t>
            </a:r>
            <a:r>
              <a:rPr lang="en-US" dirty="0">
                <a:solidFill>
                  <a:schemeClr val="bg1"/>
                </a:solidFill>
                <a:latin typeface="+mn-lt"/>
                <a:ea typeface="Segoe UI" charset="0"/>
              </a:rPr>
              <a:t>Thank You and Questions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26932" y="1039938"/>
            <a:ext cx="4287549" cy="76069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19709" y="2853692"/>
            <a:ext cx="3149229" cy="3236708"/>
          </a:xfrm>
          <a:prstGeom prst="rect">
            <a:avLst/>
          </a:prstGeom>
        </p:spPr>
      </p:pic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1" name="Oval 50"/>
          <p:cNvSpPr/>
          <p:nvPr userDrawn="1"/>
        </p:nvSpPr>
        <p:spPr>
          <a:xfrm flipH="1">
            <a:off x="11615191" y="219667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2" name="Straight Connector 51"/>
          <p:cNvCxnSpPr/>
          <p:nvPr userDrawn="1"/>
        </p:nvCxnSpPr>
        <p:spPr>
          <a:xfrm flipH="1">
            <a:off x="11700996" y="2219538"/>
            <a:ext cx="4941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5021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6764" y="616645"/>
            <a:ext cx="12225528" cy="5696712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5" name="Title 19"/>
          <p:cNvSpPr>
            <a:spLocks noGrp="1"/>
          </p:cNvSpPr>
          <p:nvPr>
            <p:ph type="title" hasCustomPrompt="1"/>
          </p:nvPr>
        </p:nvSpPr>
        <p:spPr>
          <a:xfrm>
            <a:off x="420624" y="48278"/>
            <a:ext cx="1084712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3601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Deco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228479" y="4617720"/>
            <a:ext cx="9295500" cy="57511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228479" y="5199656"/>
            <a:ext cx="9295500" cy="390521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228479" y="5602567"/>
            <a:ext cx="9299448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6044" y="4878445"/>
            <a:ext cx="1193800" cy="9525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1825043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0" y="6124669"/>
            <a:ext cx="1793872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1892734" y="6124511"/>
            <a:ext cx="972078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 userDrawn="1"/>
        </p:nvSpPr>
        <p:spPr>
          <a:xfrm flipH="1">
            <a:off x="11642081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17" name="Oval 16"/>
          <p:cNvSpPr/>
          <p:nvPr userDrawn="1"/>
        </p:nvSpPr>
        <p:spPr>
          <a:xfrm flipH="1">
            <a:off x="11642081" y="347037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1849172" y="3552825"/>
            <a:ext cx="0" cy="2529959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Arc 18"/>
          <p:cNvSpPr/>
          <p:nvPr userDrawn="1"/>
        </p:nvSpPr>
        <p:spPr>
          <a:xfrm rot="16200000">
            <a:off x="1847726" y="3495590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20" name="Straight Connector 19"/>
          <p:cNvCxnSpPr/>
          <p:nvPr userDrawn="1"/>
        </p:nvCxnSpPr>
        <p:spPr>
          <a:xfrm flipH="1">
            <a:off x="1899083" y="3494144"/>
            <a:ext cx="9714432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itle 2"/>
          <p:cNvSpPr>
            <a:spLocks noGrp="1"/>
          </p:cNvSpPr>
          <p:nvPr>
            <p:ph type="title" hasCustomPrompt="1"/>
          </p:nvPr>
        </p:nvSpPr>
        <p:spPr>
          <a:xfrm>
            <a:off x="2228479" y="2020824"/>
            <a:ext cx="9295500" cy="13255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 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228478" y="3666744"/>
            <a:ext cx="9299448" cy="5760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62034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24" y="46180"/>
            <a:ext cx="10847122" cy="450663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8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16645"/>
            <a:ext cx="12192000" cy="56967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5" name="Title 19"/>
          <p:cNvSpPr>
            <a:spLocks noGrp="1"/>
          </p:cNvSpPr>
          <p:nvPr>
            <p:ph type="title" hasCustomPrompt="1"/>
          </p:nvPr>
        </p:nvSpPr>
        <p:spPr>
          <a:xfrm>
            <a:off x="420624" y="48278"/>
            <a:ext cx="1084712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12192000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12192000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628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No Header/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9"/>
          <p:cNvSpPr>
            <a:spLocks noGrp="1"/>
          </p:cNvSpPr>
          <p:nvPr>
            <p:ph type="title" hasCustomPrompt="1"/>
          </p:nvPr>
        </p:nvSpPr>
        <p:spPr>
          <a:xfrm>
            <a:off x="420624" y="48278"/>
            <a:ext cx="1084712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8077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29943"/>
            <a:ext cx="12192000" cy="528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12192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965" y="614512"/>
            <a:ext cx="4655184" cy="569671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12" name="Title 19"/>
          <p:cNvSpPr>
            <a:spLocks noGrp="1"/>
          </p:cNvSpPr>
          <p:nvPr>
            <p:ph type="title" hasCustomPrompt="1"/>
          </p:nvPr>
        </p:nvSpPr>
        <p:spPr>
          <a:xfrm>
            <a:off x="420624" y="48278"/>
            <a:ext cx="1084712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12192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430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50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31" name="Oval 30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71" r:id="rId3"/>
    <p:sldLayoutId id="2147483672" r:id="rId4"/>
    <p:sldLayoutId id="2147483649" r:id="rId5"/>
    <p:sldLayoutId id="2147483673" r:id="rId6"/>
    <p:sldLayoutId id="2147483714" r:id="rId7"/>
    <p:sldLayoutId id="2147483752" r:id="rId8"/>
    <p:sldLayoutId id="2147483715" r:id="rId9"/>
    <p:sldLayoutId id="2147483660" r:id="rId10"/>
    <p:sldLayoutId id="2147483676" r:id="rId11"/>
    <p:sldLayoutId id="2147483675" r:id="rId12"/>
    <p:sldLayoutId id="2147483651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655" r:id="rId19"/>
    <p:sldLayoutId id="2147483718" r:id="rId20"/>
    <p:sldLayoutId id="2147483719" r:id="rId21"/>
    <p:sldLayoutId id="2147483679" r:id="rId22"/>
    <p:sldLayoutId id="2147483727" r:id="rId23"/>
    <p:sldLayoutId id="2147483728" r:id="rId24"/>
    <p:sldLayoutId id="2147483730" r:id="rId25"/>
    <p:sldLayoutId id="2147483731" r:id="rId26"/>
    <p:sldLayoutId id="2147483732" r:id="rId27"/>
    <p:sldLayoutId id="2147483729" r:id="rId28"/>
    <p:sldLayoutId id="2147483734" r:id="rId29"/>
    <p:sldLayoutId id="2147483688" r:id="rId30"/>
    <p:sldLayoutId id="2147483743" r:id="rId31"/>
    <p:sldLayoutId id="2147483744" r:id="rId32"/>
    <p:sldLayoutId id="2147483745" r:id="rId33"/>
    <p:sldLayoutId id="2147483746" r:id="rId34"/>
    <p:sldLayoutId id="2147483747" r:id="rId35"/>
    <p:sldLayoutId id="2147483748" r:id="rId36"/>
    <p:sldLayoutId id="2147483750" r:id="rId37"/>
    <p:sldLayoutId id="2147483687" r:id="rId38"/>
    <p:sldLayoutId id="2147483735" r:id="rId39"/>
    <p:sldLayoutId id="2147483736" r:id="rId40"/>
    <p:sldLayoutId id="2147483737" r:id="rId41"/>
    <p:sldLayoutId id="2147483738" r:id="rId42"/>
    <p:sldLayoutId id="2147483739" r:id="rId43"/>
    <p:sldLayoutId id="2147483740" r:id="rId44"/>
    <p:sldLayoutId id="2147483742" r:id="rId45"/>
    <p:sldLayoutId id="2147483716" r:id="rId46"/>
    <p:sldLayoutId id="2147483717" r:id="rId47"/>
    <p:sldLayoutId id="2147483751" r:id="rId48"/>
  </p:sldLayoutIdLst>
  <p:hf hdr="0" ftr="0" dt="0"/>
  <p:txStyles>
    <p:titleStyle>
      <a:lvl1pPr marL="0" indent="0" algn="l" defTabSz="457200" rtl="0" eaLnBrk="1" latinLnBrk="0" hangingPunct="1">
        <a:spcBef>
          <a:spcPct val="0"/>
        </a:spcBef>
        <a:buNone/>
        <a:defRPr lang="en-US" sz="2800" b="1" i="0" kern="1200" baseline="0" smtClean="0">
          <a:solidFill>
            <a:schemeClr val="accent6">
              <a:lumMod val="50000"/>
            </a:schemeClr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153" userDrawn="1">
          <p15:clr>
            <a:srgbClr val="F26B43"/>
          </p15:clr>
        </p15:guide>
        <p15:guide id="4" pos="512" userDrawn="1">
          <p15:clr>
            <a:srgbClr val="F26B43"/>
          </p15:clr>
        </p15:guide>
        <p15:guide id="5" pos="347" userDrawn="1">
          <p15:clr>
            <a:srgbClr val="F26B43"/>
          </p15:clr>
        </p15:guide>
        <p15:guide id="6" pos="7324" userDrawn="1">
          <p15:clr>
            <a:srgbClr val="F26B43"/>
          </p15:clr>
        </p15:guide>
        <p15:guide id="7" orient="horz" pos="4105" userDrawn="1">
          <p15:clr>
            <a:srgbClr val="F26B43"/>
          </p15:clr>
        </p15:guide>
        <p15:guide id="8" orient="horz" pos="384" userDrawn="1">
          <p15:clr>
            <a:srgbClr val="F26B43"/>
          </p15:clr>
        </p15:guide>
        <p15:guide id="9" orient="horz" pos="3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Name Space</a:t>
            </a:r>
          </a:p>
        </p:txBody>
      </p:sp>
      <p:sp>
        <p:nvSpPr>
          <p:cNvPr id="4" name="Rectangle 3"/>
          <p:cNvSpPr/>
          <p:nvPr/>
        </p:nvSpPr>
        <p:spPr>
          <a:xfrm>
            <a:off x="5951318" y="1003284"/>
            <a:ext cx="1013284" cy="551025"/>
          </a:xfrm>
          <a:prstGeom prst="rect">
            <a:avLst/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Source Sans Pro" charset="0"/>
                <a:cs typeface="Source Sans Pro" charset="0"/>
              </a:rPr>
              <a:t>“.”</a:t>
            </a:r>
          </a:p>
        </p:txBody>
      </p:sp>
      <p:cxnSp>
        <p:nvCxnSpPr>
          <p:cNvPr id="6" name="Straight Arrow Connector 5"/>
          <p:cNvCxnSpPr>
            <a:stCxn id="4" idx="2"/>
            <a:endCxn id="13" idx="0"/>
          </p:cNvCxnSpPr>
          <p:nvPr/>
        </p:nvCxnSpPr>
        <p:spPr>
          <a:xfrm>
            <a:off x="6457959" y="1554309"/>
            <a:ext cx="0" cy="1033407"/>
          </a:xfrm>
          <a:prstGeom prst="straightConnector1">
            <a:avLst/>
          </a:prstGeom>
          <a:ln w="3175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951319" y="2587716"/>
            <a:ext cx="1013285" cy="551025"/>
          </a:xfrm>
          <a:prstGeom prst="rect">
            <a:avLst/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Source Sans Pro" charset="0"/>
                <a:cs typeface="Source Sans Pro" charset="0"/>
              </a:rPr>
              <a:t>com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024107" y="4045553"/>
            <a:ext cx="1118808" cy="551025"/>
          </a:xfrm>
          <a:prstGeom prst="rect">
            <a:avLst/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Source Sans Pro" charset="0"/>
                <a:cs typeface="Source Sans Pro" charset="0"/>
              </a:rPr>
              <a:t>example</a:t>
            </a:r>
          </a:p>
        </p:txBody>
      </p:sp>
      <p:cxnSp>
        <p:nvCxnSpPr>
          <p:cNvPr id="17" name="Straight Arrow Connector 16"/>
          <p:cNvCxnSpPr>
            <a:cxnSpLocks/>
            <a:stCxn id="13" idx="2"/>
            <a:endCxn id="14" idx="0"/>
          </p:cNvCxnSpPr>
          <p:nvPr/>
        </p:nvCxnSpPr>
        <p:spPr>
          <a:xfrm>
            <a:off x="6457962" y="3138741"/>
            <a:ext cx="1125549" cy="906812"/>
          </a:xfrm>
          <a:prstGeom prst="straightConnector1">
            <a:avLst/>
          </a:prstGeom>
          <a:ln w="3175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371886" y="2589009"/>
            <a:ext cx="1013285" cy="55102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Source Sans Pro" charset="0"/>
                <a:cs typeface="Source Sans Pro" charset="0"/>
              </a:rPr>
              <a:t>de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792452" y="2584880"/>
            <a:ext cx="1013285" cy="55102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Source Sans Pro" charset="0"/>
                <a:cs typeface="Source Sans Pro" charset="0"/>
              </a:rPr>
              <a:t>xn</a:t>
            </a:r>
            <a:r>
              <a:rPr lang="en-US" sz="1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Source Sans Pro" charset="0"/>
                <a:cs typeface="Source Sans Pro" charset="0"/>
              </a:rPr>
              <a:t>--j6w193g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530752" y="2584880"/>
            <a:ext cx="1013285" cy="55102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Source Sans Pro" charset="0"/>
                <a:cs typeface="Source Sans Pro" charset="0"/>
              </a:rPr>
              <a:t>asia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a typeface="Source Sans Pro" charset="0"/>
              <a:cs typeface="Source Sans Pro" charset="0"/>
            </a:endParaRPr>
          </a:p>
        </p:txBody>
      </p:sp>
      <p:cxnSp>
        <p:nvCxnSpPr>
          <p:cNvPr id="22" name="Straight Arrow Connector 21"/>
          <p:cNvCxnSpPr>
            <a:stCxn id="4" idx="2"/>
            <a:endCxn id="19" idx="0"/>
          </p:cNvCxnSpPr>
          <p:nvPr/>
        </p:nvCxnSpPr>
        <p:spPr>
          <a:xfrm flipH="1">
            <a:off x="3299093" y="1554308"/>
            <a:ext cx="3158867" cy="1030571"/>
          </a:xfrm>
          <a:prstGeom prst="straightConnector1">
            <a:avLst/>
          </a:prstGeom>
          <a:ln w="3175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4" idx="2"/>
            <a:endCxn id="18" idx="0"/>
          </p:cNvCxnSpPr>
          <p:nvPr/>
        </p:nvCxnSpPr>
        <p:spPr>
          <a:xfrm flipH="1">
            <a:off x="4878529" y="1554308"/>
            <a:ext cx="1579433" cy="1034701"/>
          </a:xfrm>
          <a:prstGeom prst="straightConnector1">
            <a:avLst/>
          </a:prstGeom>
          <a:ln w="3175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4" idx="2"/>
            <a:endCxn id="21" idx="0"/>
          </p:cNvCxnSpPr>
          <p:nvPr/>
        </p:nvCxnSpPr>
        <p:spPr>
          <a:xfrm>
            <a:off x="6457962" y="1554308"/>
            <a:ext cx="1579433" cy="1030571"/>
          </a:xfrm>
          <a:prstGeom prst="straightConnector1">
            <a:avLst/>
          </a:prstGeom>
          <a:ln w="3175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6267790" y="5362594"/>
            <a:ext cx="1013287" cy="551025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Source Sans Pro" charset="0"/>
                <a:cs typeface="Source Sans Pro" charset="0"/>
              </a:rPr>
              <a:t>www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857754" y="5362594"/>
            <a:ext cx="1013287" cy="55102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Source Sans Pro" charset="0"/>
                <a:cs typeface="Source Sans Pro" charset="0"/>
              </a:rPr>
              <a:t>mail</a:t>
            </a:r>
          </a:p>
        </p:txBody>
      </p:sp>
      <p:cxnSp>
        <p:nvCxnSpPr>
          <p:cNvPr id="33" name="Straight Arrow Connector 32"/>
          <p:cNvCxnSpPr>
            <a:cxnSpLocks/>
            <a:stCxn id="14" idx="2"/>
            <a:endCxn id="31" idx="0"/>
          </p:cNvCxnSpPr>
          <p:nvPr/>
        </p:nvCxnSpPr>
        <p:spPr>
          <a:xfrm flipH="1">
            <a:off x="6774434" y="4596577"/>
            <a:ext cx="809077" cy="766016"/>
          </a:xfrm>
          <a:prstGeom prst="straightConnector1">
            <a:avLst/>
          </a:prstGeom>
          <a:ln w="3175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/>
            <a:stCxn id="14" idx="2"/>
            <a:endCxn id="32" idx="0"/>
          </p:cNvCxnSpPr>
          <p:nvPr/>
        </p:nvCxnSpPr>
        <p:spPr>
          <a:xfrm>
            <a:off x="7583511" y="4596577"/>
            <a:ext cx="780887" cy="766016"/>
          </a:xfrm>
          <a:prstGeom prst="straightConnector1">
            <a:avLst/>
          </a:prstGeom>
          <a:ln w="3175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2792450" y="4033645"/>
            <a:ext cx="1013287" cy="55102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Source Sans Pro" charset="0"/>
                <a:cs typeface="Source Sans Pro" charset="0"/>
              </a:rPr>
              <a:t>google</a:t>
            </a:r>
          </a:p>
        </p:txBody>
      </p:sp>
      <p:cxnSp>
        <p:nvCxnSpPr>
          <p:cNvPr id="40" name="Straight Arrow Connector 39"/>
          <p:cNvCxnSpPr>
            <a:stCxn id="13" idx="2"/>
            <a:endCxn id="39" idx="0"/>
          </p:cNvCxnSpPr>
          <p:nvPr/>
        </p:nvCxnSpPr>
        <p:spPr>
          <a:xfrm flipH="1">
            <a:off x="3299093" y="3138737"/>
            <a:ext cx="3158867" cy="894904"/>
          </a:xfrm>
          <a:prstGeom prst="straightConnector1">
            <a:avLst/>
          </a:prstGeom>
          <a:ln w="3175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4357799" y="4039318"/>
            <a:ext cx="1013287" cy="55102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Source Sans Pro" charset="0"/>
                <a:cs typeface="Source Sans Pro" charset="0"/>
              </a:rPr>
              <a:t>x</a:t>
            </a:r>
          </a:p>
        </p:txBody>
      </p:sp>
      <p:cxnSp>
        <p:nvCxnSpPr>
          <p:cNvPr id="44" name="Straight Arrow Connector 43"/>
          <p:cNvCxnSpPr>
            <a:stCxn id="13" idx="2"/>
            <a:endCxn id="43" idx="0"/>
          </p:cNvCxnSpPr>
          <p:nvPr/>
        </p:nvCxnSpPr>
        <p:spPr>
          <a:xfrm flipH="1">
            <a:off x="4864444" y="3138737"/>
            <a:ext cx="1593517" cy="900579"/>
          </a:xfrm>
          <a:prstGeom prst="straightConnector1">
            <a:avLst/>
          </a:prstGeom>
          <a:ln w="3175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792450" y="4948204"/>
            <a:ext cx="1013287" cy="55102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Source Sans Pro" charset="0"/>
                <a:cs typeface="Source Sans Pro" charset="0"/>
              </a:rPr>
              <a:t>www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357799" y="4948202"/>
            <a:ext cx="1013287" cy="55102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Source Sans Pro" charset="0"/>
                <a:cs typeface="Source Sans Pro" charset="0"/>
              </a:rPr>
              <a:t>www</a:t>
            </a:r>
          </a:p>
        </p:txBody>
      </p:sp>
      <p:cxnSp>
        <p:nvCxnSpPr>
          <p:cNvPr id="41" name="Straight Arrow Connector 40"/>
          <p:cNvCxnSpPr>
            <a:stCxn id="39" idx="2"/>
            <a:endCxn id="37" idx="0"/>
          </p:cNvCxnSpPr>
          <p:nvPr/>
        </p:nvCxnSpPr>
        <p:spPr>
          <a:xfrm>
            <a:off x="3299093" y="4584666"/>
            <a:ext cx="0" cy="363535"/>
          </a:xfrm>
          <a:prstGeom prst="straightConnector1">
            <a:avLst/>
          </a:prstGeom>
          <a:ln w="3175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3" idx="2"/>
            <a:endCxn id="38" idx="0"/>
          </p:cNvCxnSpPr>
          <p:nvPr/>
        </p:nvCxnSpPr>
        <p:spPr>
          <a:xfrm>
            <a:off x="4864443" y="4590343"/>
            <a:ext cx="0" cy="357859"/>
          </a:xfrm>
          <a:prstGeom prst="straightConnector1">
            <a:avLst/>
          </a:prstGeom>
          <a:ln w="3175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046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Resolution Process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4501461"/>
            <a:ext cx="1488735" cy="1157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250" y="2463413"/>
            <a:ext cx="1000919" cy="100091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64883" y="4334540"/>
            <a:ext cx="83227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>
                <a:cs typeface="Source Sans Pro"/>
              </a:rPr>
              <a:t>Stub</a:t>
            </a:r>
          </a:p>
          <a:p>
            <a:pPr algn="ctr"/>
            <a:r>
              <a:rPr lang="en-US" sz="1200" b="1">
                <a:cs typeface="Source Sans Pro"/>
              </a:rPr>
              <a:t>Resolver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71344" y="4202237"/>
            <a:ext cx="2000665" cy="1801272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242" y="2805558"/>
            <a:ext cx="1000919" cy="100091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633848" y="2413440"/>
            <a:ext cx="1646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>
                <a:cs typeface="Source Sans Pro"/>
              </a:rPr>
              <a:t>l.root-servers.net</a:t>
            </a:r>
          </a:p>
        </p:txBody>
      </p:sp>
      <p:cxnSp>
        <p:nvCxnSpPr>
          <p:cNvPr id="28" name="Straight Arrow Connector 27"/>
          <p:cNvCxnSpPr>
            <a:stCxn id="5" idx="2"/>
            <a:endCxn id="19" idx="1"/>
          </p:cNvCxnSpPr>
          <p:nvPr/>
        </p:nvCxnSpPr>
        <p:spPr>
          <a:xfrm>
            <a:off x="5972707" y="3464332"/>
            <a:ext cx="1212728" cy="2148241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76" y="5143088"/>
            <a:ext cx="568861" cy="568861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2044464" y="983510"/>
            <a:ext cx="81030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75000"/>
            </a:pPr>
            <a:r>
              <a:rPr lang="en-US" sz="2400">
                <a:solidFill>
                  <a:srgbClr val="0C1F24"/>
                </a:solidFill>
                <a:cs typeface="Source Sans Pro"/>
              </a:rPr>
              <a:t>Recursive resolver queries an </a:t>
            </a:r>
            <a:r>
              <a:rPr lang="en-US" sz="2400" i="1">
                <a:solidFill>
                  <a:srgbClr val="0C1F24"/>
                </a:solidFill>
                <a:cs typeface="Source Sans Pro"/>
              </a:rPr>
              <a:t>example.com</a:t>
            </a:r>
            <a:r>
              <a:rPr lang="en-US" sz="2400">
                <a:solidFill>
                  <a:srgbClr val="0C1F24"/>
                </a:solidFill>
                <a:cs typeface="Source Sans Pro"/>
              </a:rPr>
              <a:t> server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847" y="4501465"/>
            <a:ext cx="1000919" cy="100091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337454" y="4109348"/>
            <a:ext cx="1675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>
                <a:cs typeface="Source Sans Pro"/>
              </a:rPr>
              <a:t>c.gtld-servers.net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80685" y="4258330"/>
            <a:ext cx="171989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i="1">
                <a:cs typeface="Source Sans Pro"/>
              </a:rPr>
              <a:t>What’s the IP address</a:t>
            </a:r>
          </a:p>
          <a:p>
            <a:pPr algn="ctr"/>
            <a:r>
              <a:rPr lang="en-US" sz="1200" i="1">
                <a:cs typeface="Source Sans Pro"/>
              </a:rPr>
              <a:t>of www.example.com?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438" y="5112113"/>
            <a:ext cx="1000919" cy="100091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889041" y="4719996"/>
            <a:ext cx="1677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>
                <a:cs typeface="Source Sans Pro"/>
              </a:rPr>
              <a:t>ns1.example.com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3AA5E7-04C6-D549-A5D0-5F9A3815F68B}"/>
              </a:ext>
            </a:extLst>
          </p:cNvPr>
          <p:cNvSpPr txBox="1"/>
          <p:nvPr/>
        </p:nvSpPr>
        <p:spPr>
          <a:xfrm>
            <a:off x="4961052" y="1974884"/>
            <a:ext cx="1846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cs typeface="Source Sans Pro"/>
              </a:rPr>
              <a:t>Recursive Resolver</a:t>
            </a:r>
          </a:p>
          <a:p>
            <a:pPr algn="ctr"/>
            <a:r>
              <a:rPr lang="en-US" sz="1400" b="1">
                <a:cs typeface="Source Sans Pro"/>
              </a:rPr>
              <a:t>4.2.2.2</a:t>
            </a:r>
          </a:p>
        </p:txBody>
      </p:sp>
    </p:spTree>
    <p:extLst>
      <p:ext uri="{BB962C8B-B14F-4D97-AF65-F5344CB8AC3E}">
        <p14:creationId xmlns:p14="http://schemas.microsoft.com/office/powerpoint/2010/main" val="1691376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Resolution Process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4501461"/>
            <a:ext cx="1488735" cy="1157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250" y="2463413"/>
            <a:ext cx="1000919" cy="100091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64883" y="4334540"/>
            <a:ext cx="83227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>
                <a:cs typeface="Source Sans Pro"/>
              </a:rPr>
              <a:t>Stub</a:t>
            </a:r>
          </a:p>
          <a:p>
            <a:pPr algn="ctr"/>
            <a:r>
              <a:rPr lang="en-US" sz="1200" b="1">
                <a:cs typeface="Source Sans Pro"/>
              </a:rPr>
              <a:t>Resolver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71344" y="4202237"/>
            <a:ext cx="2000665" cy="1801272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242" y="2805558"/>
            <a:ext cx="1000919" cy="100091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633848" y="2413440"/>
            <a:ext cx="1646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>
                <a:cs typeface="Source Sans Pro"/>
              </a:rPr>
              <a:t>l.root-servers.net</a:t>
            </a:r>
          </a:p>
        </p:txBody>
      </p:sp>
      <p:cxnSp>
        <p:nvCxnSpPr>
          <p:cNvPr id="28" name="Straight Arrow Connector 27"/>
          <p:cNvCxnSpPr>
            <a:stCxn id="19" idx="1"/>
            <a:endCxn id="5" idx="2"/>
          </p:cNvCxnSpPr>
          <p:nvPr/>
        </p:nvCxnSpPr>
        <p:spPr>
          <a:xfrm flipH="1" flipV="1">
            <a:off x="5972707" y="3464332"/>
            <a:ext cx="1212728" cy="2148241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76" y="5143088"/>
            <a:ext cx="568861" cy="568861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2044464" y="983510"/>
            <a:ext cx="81030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75000"/>
            </a:pPr>
            <a:r>
              <a:rPr lang="en-US" sz="2400" i="1">
                <a:solidFill>
                  <a:srgbClr val="0C1F24"/>
                </a:solidFill>
                <a:cs typeface="Source Sans Pro"/>
              </a:rPr>
              <a:t>example.com</a:t>
            </a:r>
            <a:r>
              <a:rPr lang="en-US" sz="2400">
                <a:solidFill>
                  <a:srgbClr val="0C1F24"/>
                </a:solidFill>
                <a:cs typeface="Source Sans Pro"/>
              </a:rPr>
              <a:t> server returns the answer to the query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847" y="4501465"/>
            <a:ext cx="1000919" cy="100091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337454" y="4109348"/>
            <a:ext cx="1675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>
                <a:cs typeface="Source Sans Pro"/>
              </a:rPr>
              <a:t>c.gtld-servers.net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88668" y="2851860"/>
            <a:ext cx="216668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i="1">
                <a:cs typeface="Source Sans Pro"/>
              </a:rPr>
              <a:t>Here are all the IP addresses</a:t>
            </a:r>
          </a:p>
          <a:p>
            <a:pPr algn="ctr"/>
            <a:r>
              <a:rPr lang="en-US" sz="1200" i="1">
                <a:cs typeface="Source Sans Pro"/>
              </a:rPr>
              <a:t>for www.example.com.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438" y="5112113"/>
            <a:ext cx="1000919" cy="100091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889041" y="4719996"/>
            <a:ext cx="1677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>
                <a:cs typeface="Source Sans Pro"/>
              </a:rPr>
              <a:t>ns1.example.com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D2998F-4C81-8F46-9873-5D729E936B73}"/>
              </a:ext>
            </a:extLst>
          </p:cNvPr>
          <p:cNvSpPr txBox="1"/>
          <p:nvPr/>
        </p:nvSpPr>
        <p:spPr>
          <a:xfrm>
            <a:off x="4961052" y="1974884"/>
            <a:ext cx="1846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cs typeface="Source Sans Pro"/>
              </a:rPr>
              <a:t>Recursive Resolver</a:t>
            </a:r>
          </a:p>
          <a:p>
            <a:pPr algn="ctr"/>
            <a:r>
              <a:rPr lang="en-US" sz="1400" b="1">
                <a:cs typeface="Source Sans Pro"/>
              </a:rPr>
              <a:t>4.2.2.2</a:t>
            </a:r>
          </a:p>
        </p:txBody>
      </p:sp>
    </p:spTree>
    <p:extLst>
      <p:ext uri="{BB962C8B-B14F-4D97-AF65-F5344CB8AC3E}">
        <p14:creationId xmlns:p14="http://schemas.microsoft.com/office/powerpoint/2010/main" val="504041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Resolution Process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4501461"/>
            <a:ext cx="1488735" cy="1157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250" y="2463413"/>
            <a:ext cx="1000919" cy="100091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64883" y="4334540"/>
            <a:ext cx="83227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>
                <a:cs typeface="Source Sans Pro"/>
              </a:rPr>
              <a:t>Stub</a:t>
            </a:r>
          </a:p>
          <a:p>
            <a:pPr algn="ctr"/>
            <a:r>
              <a:rPr lang="en-US" sz="1200" b="1">
                <a:cs typeface="Source Sans Pro"/>
              </a:rPr>
              <a:t>Resolver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71344" y="4202237"/>
            <a:ext cx="2000665" cy="1801272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242" y="2805558"/>
            <a:ext cx="1000919" cy="100091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633848" y="2413440"/>
            <a:ext cx="1646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>
                <a:cs typeface="Source Sans Pro"/>
              </a:rPr>
              <a:t>l.root-servers.net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76" y="5143088"/>
            <a:ext cx="568861" cy="568861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2044464" y="983510"/>
            <a:ext cx="81030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75000"/>
            </a:pPr>
            <a:r>
              <a:rPr lang="en-US" sz="2400">
                <a:solidFill>
                  <a:srgbClr val="0C1F24"/>
                </a:solidFill>
                <a:cs typeface="Source Sans Pro"/>
              </a:rPr>
              <a:t>Recursive resolver returns the answer to the query to the stub resolver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847" y="4501465"/>
            <a:ext cx="1000919" cy="100091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337454" y="4109348"/>
            <a:ext cx="1675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>
                <a:cs typeface="Source Sans Pro"/>
              </a:rPr>
              <a:t>c.gtld-servers.net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438" y="5112113"/>
            <a:ext cx="1000919" cy="100091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889041" y="4719996"/>
            <a:ext cx="1677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>
                <a:cs typeface="Source Sans Pro"/>
              </a:rPr>
              <a:t>ns1.example.com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3281021" y="2963872"/>
            <a:ext cx="2191227" cy="1370667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788668" y="2851860"/>
            <a:ext cx="216668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i="1">
                <a:cs typeface="Source Sans Pro"/>
              </a:rPr>
              <a:t>Here are all the IP addresses</a:t>
            </a:r>
          </a:p>
          <a:p>
            <a:pPr algn="ctr"/>
            <a:r>
              <a:rPr lang="en-US" sz="1200" i="1">
                <a:cs typeface="Source Sans Pro"/>
              </a:rPr>
              <a:t>for www.example.com.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B86D6D-18AF-364C-976C-34C12B35C423}"/>
              </a:ext>
            </a:extLst>
          </p:cNvPr>
          <p:cNvSpPr txBox="1"/>
          <p:nvPr/>
        </p:nvSpPr>
        <p:spPr>
          <a:xfrm>
            <a:off x="4961052" y="1974884"/>
            <a:ext cx="1846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cs typeface="Source Sans Pro"/>
              </a:rPr>
              <a:t>Recursive Resolver</a:t>
            </a:r>
          </a:p>
          <a:p>
            <a:pPr algn="ctr"/>
            <a:r>
              <a:rPr lang="en-US" sz="1400" b="1">
                <a:cs typeface="Source Sans Pro"/>
              </a:rPr>
              <a:t>4.2.2.2</a:t>
            </a:r>
          </a:p>
        </p:txBody>
      </p:sp>
    </p:spTree>
    <p:extLst>
      <p:ext uri="{BB962C8B-B14F-4D97-AF65-F5344CB8AC3E}">
        <p14:creationId xmlns:p14="http://schemas.microsoft.com/office/powerpoint/2010/main" val="1795903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Resolution Process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4501461"/>
            <a:ext cx="1488735" cy="1157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250" y="2463413"/>
            <a:ext cx="1000919" cy="100091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64883" y="4334540"/>
            <a:ext cx="83227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>
                <a:cs typeface="Source Sans Pro"/>
              </a:rPr>
              <a:t>Stub</a:t>
            </a:r>
          </a:p>
          <a:p>
            <a:pPr algn="ctr"/>
            <a:r>
              <a:rPr lang="en-US" sz="1200" b="1">
                <a:cs typeface="Source Sans Pro"/>
              </a:rPr>
              <a:t>Resolver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71344" y="4202237"/>
            <a:ext cx="2000665" cy="1801272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242" y="2805558"/>
            <a:ext cx="1000919" cy="100091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633848" y="2413440"/>
            <a:ext cx="1646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>
                <a:cs typeface="Source Sans Pro"/>
              </a:rPr>
              <a:t>l.root-servers.net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76" y="5143088"/>
            <a:ext cx="568861" cy="568861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2044464" y="983510"/>
            <a:ext cx="81030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75000"/>
            </a:pPr>
            <a:r>
              <a:rPr lang="en-US" sz="2400">
                <a:solidFill>
                  <a:srgbClr val="0C1F24"/>
                </a:solidFill>
                <a:cs typeface="Source Sans Pro"/>
              </a:rPr>
              <a:t>Stub resolver returns the IP addresses to Safari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847" y="4501465"/>
            <a:ext cx="1000919" cy="100091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337454" y="4109348"/>
            <a:ext cx="1675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>
                <a:cs typeface="Source Sans Pro"/>
              </a:rPr>
              <a:t>c.gtld-servers.net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438" y="5112113"/>
            <a:ext cx="1000919" cy="100091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889041" y="4719996"/>
            <a:ext cx="1677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>
                <a:cs typeface="Source Sans Pro"/>
              </a:rPr>
              <a:t>ns1.example.com</a:t>
            </a:r>
          </a:p>
        </p:txBody>
      </p:sp>
      <p:cxnSp>
        <p:nvCxnSpPr>
          <p:cNvPr id="21" name="Straight Arrow Connector 20"/>
          <p:cNvCxnSpPr>
            <a:stCxn id="11" idx="2"/>
            <a:endCxn id="2" idx="0"/>
          </p:cNvCxnSpPr>
          <p:nvPr/>
        </p:nvCxnSpPr>
        <p:spPr>
          <a:xfrm flipH="1">
            <a:off x="3272307" y="4796205"/>
            <a:ext cx="8716" cy="346883"/>
          </a:xfrm>
          <a:prstGeom prst="straightConnector1">
            <a:avLst/>
          </a:prstGeom>
          <a:ln w="57150"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118715" y="5574317"/>
            <a:ext cx="103746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o-RO" sz="1200">
                <a:solidFill>
                  <a:srgbClr val="0C1F24"/>
                </a:solidFill>
                <a:ea typeface="Source Sans Pro" charset="0"/>
                <a:cs typeface="Source Sans Pro" charset="0"/>
              </a:rPr>
              <a:t>192.0.2.7</a:t>
            </a:r>
          </a:p>
          <a:p>
            <a:pPr algn="ctr"/>
            <a:r>
              <a:rPr lang="is-IS" sz="1200">
                <a:solidFill>
                  <a:srgbClr val="0C1F24"/>
                </a:solidFill>
                <a:ea typeface="Source Sans Pro" charset="0"/>
                <a:cs typeface="Source Sans Pro" charset="0"/>
              </a:rPr>
              <a:t>2001:db8::7</a:t>
            </a:r>
            <a:r>
              <a:rPr lang="ro-RO" sz="1200">
                <a:solidFill>
                  <a:srgbClr val="0C1F24"/>
                </a:solidFill>
                <a:ea typeface="Source Sans Pro" charset="0"/>
                <a:cs typeface="Source Sans Pro" charset="0"/>
              </a:rPr>
              <a:t> </a:t>
            </a:r>
            <a:endParaRPr lang="en-US" sz="1200" i="1">
              <a:ea typeface="Source Sans Pro" charset="0"/>
              <a:cs typeface="Source Sans Pro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3281021" y="2963872"/>
            <a:ext cx="2191227" cy="1370667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CDE58BF-7D3C-C041-8A6D-0938670233DA}"/>
              </a:ext>
            </a:extLst>
          </p:cNvPr>
          <p:cNvSpPr txBox="1"/>
          <p:nvPr/>
        </p:nvSpPr>
        <p:spPr>
          <a:xfrm>
            <a:off x="4961052" y="1974884"/>
            <a:ext cx="1846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cs typeface="Source Sans Pro"/>
              </a:rPr>
              <a:t>Recursive Resolver</a:t>
            </a:r>
          </a:p>
          <a:p>
            <a:pPr algn="ctr"/>
            <a:r>
              <a:rPr lang="en-US" sz="1400" b="1">
                <a:cs typeface="Source Sans Pro"/>
              </a:rPr>
              <a:t>4.2.2.2</a:t>
            </a:r>
          </a:p>
        </p:txBody>
      </p:sp>
    </p:spTree>
    <p:extLst>
      <p:ext uri="{BB962C8B-B14F-4D97-AF65-F5344CB8AC3E}">
        <p14:creationId xmlns:p14="http://schemas.microsoft.com/office/powerpoint/2010/main" val="2009355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IANA Name Space</a:t>
            </a:r>
          </a:p>
        </p:txBody>
      </p:sp>
      <p:sp>
        <p:nvSpPr>
          <p:cNvPr id="4" name="Rectangle 3"/>
          <p:cNvSpPr/>
          <p:nvPr/>
        </p:nvSpPr>
        <p:spPr>
          <a:xfrm>
            <a:off x="5951318" y="1003284"/>
            <a:ext cx="1013284" cy="551025"/>
          </a:xfrm>
          <a:prstGeom prst="rect">
            <a:avLst/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Source Sans Pro" charset="0"/>
                <a:cs typeface="Source Sans Pro" charset="0"/>
              </a:rPr>
              <a:t>“.”</a:t>
            </a:r>
          </a:p>
        </p:txBody>
      </p:sp>
      <p:cxnSp>
        <p:nvCxnSpPr>
          <p:cNvPr id="6" name="Straight Arrow Connector 5"/>
          <p:cNvCxnSpPr>
            <a:stCxn id="4" idx="2"/>
            <a:endCxn id="13" idx="0"/>
          </p:cNvCxnSpPr>
          <p:nvPr/>
        </p:nvCxnSpPr>
        <p:spPr>
          <a:xfrm>
            <a:off x="6457959" y="1554309"/>
            <a:ext cx="0" cy="1033407"/>
          </a:xfrm>
          <a:prstGeom prst="straightConnector1">
            <a:avLst/>
          </a:prstGeom>
          <a:ln w="3175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951319" y="2587716"/>
            <a:ext cx="1013285" cy="551025"/>
          </a:xfrm>
          <a:prstGeom prst="rect">
            <a:avLst/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Source Sans Pro" charset="0"/>
                <a:cs typeface="Source Sans Pro" charset="0"/>
              </a:rPr>
              <a:t>com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024107" y="4045553"/>
            <a:ext cx="1118808" cy="551025"/>
          </a:xfrm>
          <a:prstGeom prst="rect">
            <a:avLst/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Source Sans Pro" charset="0"/>
                <a:cs typeface="Source Sans Pro" charset="0"/>
              </a:rPr>
              <a:t>example</a:t>
            </a:r>
          </a:p>
        </p:txBody>
      </p:sp>
      <p:cxnSp>
        <p:nvCxnSpPr>
          <p:cNvPr id="17" name="Straight Arrow Connector 16"/>
          <p:cNvCxnSpPr>
            <a:cxnSpLocks/>
            <a:stCxn id="13" idx="2"/>
            <a:endCxn id="14" idx="0"/>
          </p:cNvCxnSpPr>
          <p:nvPr/>
        </p:nvCxnSpPr>
        <p:spPr>
          <a:xfrm>
            <a:off x="6457962" y="3138741"/>
            <a:ext cx="1125549" cy="906812"/>
          </a:xfrm>
          <a:prstGeom prst="straightConnector1">
            <a:avLst/>
          </a:prstGeom>
          <a:ln w="3175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371886" y="2589009"/>
            <a:ext cx="1013285" cy="55102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Source Sans Pro" charset="0"/>
                <a:cs typeface="Source Sans Pro" charset="0"/>
              </a:rPr>
              <a:t>de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792452" y="2584880"/>
            <a:ext cx="1013285" cy="55102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Source Sans Pro" charset="0"/>
                <a:cs typeface="Source Sans Pro" charset="0"/>
              </a:rPr>
              <a:t>xn</a:t>
            </a:r>
            <a:r>
              <a:rPr lang="en-US" sz="1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Source Sans Pro" charset="0"/>
                <a:cs typeface="Source Sans Pro" charset="0"/>
              </a:rPr>
              <a:t>--j6w193g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530752" y="2584880"/>
            <a:ext cx="1013285" cy="55102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Source Sans Pro" charset="0"/>
                <a:cs typeface="Source Sans Pro" charset="0"/>
              </a:rPr>
              <a:t>asia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a typeface="Source Sans Pro" charset="0"/>
              <a:cs typeface="Source Sans Pro" charset="0"/>
            </a:endParaRPr>
          </a:p>
        </p:txBody>
      </p:sp>
      <p:cxnSp>
        <p:nvCxnSpPr>
          <p:cNvPr id="22" name="Straight Arrow Connector 21"/>
          <p:cNvCxnSpPr>
            <a:stCxn id="4" idx="2"/>
            <a:endCxn id="19" idx="0"/>
          </p:cNvCxnSpPr>
          <p:nvPr/>
        </p:nvCxnSpPr>
        <p:spPr>
          <a:xfrm flipH="1">
            <a:off x="3299093" y="1554308"/>
            <a:ext cx="3158867" cy="1030571"/>
          </a:xfrm>
          <a:prstGeom prst="straightConnector1">
            <a:avLst/>
          </a:prstGeom>
          <a:ln w="3175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4" idx="2"/>
            <a:endCxn id="18" idx="0"/>
          </p:cNvCxnSpPr>
          <p:nvPr/>
        </p:nvCxnSpPr>
        <p:spPr>
          <a:xfrm flipH="1">
            <a:off x="4878529" y="1554308"/>
            <a:ext cx="1579433" cy="1034701"/>
          </a:xfrm>
          <a:prstGeom prst="straightConnector1">
            <a:avLst/>
          </a:prstGeom>
          <a:ln w="3175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4" idx="2"/>
            <a:endCxn id="21" idx="0"/>
          </p:cNvCxnSpPr>
          <p:nvPr/>
        </p:nvCxnSpPr>
        <p:spPr>
          <a:xfrm>
            <a:off x="6457962" y="1554308"/>
            <a:ext cx="1579433" cy="1030571"/>
          </a:xfrm>
          <a:prstGeom prst="straightConnector1">
            <a:avLst/>
          </a:prstGeom>
          <a:ln w="3175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6267790" y="5362594"/>
            <a:ext cx="1013287" cy="551025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Source Sans Pro" charset="0"/>
                <a:cs typeface="Source Sans Pro" charset="0"/>
              </a:rPr>
              <a:t>www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857754" y="5362594"/>
            <a:ext cx="1013287" cy="55102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Source Sans Pro" charset="0"/>
                <a:cs typeface="Source Sans Pro" charset="0"/>
              </a:rPr>
              <a:t>mail</a:t>
            </a:r>
          </a:p>
        </p:txBody>
      </p:sp>
      <p:cxnSp>
        <p:nvCxnSpPr>
          <p:cNvPr id="33" name="Straight Arrow Connector 32"/>
          <p:cNvCxnSpPr>
            <a:cxnSpLocks/>
            <a:stCxn id="14" idx="2"/>
            <a:endCxn id="31" idx="0"/>
          </p:cNvCxnSpPr>
          <p:nvPr/>
        </p:nvCxnSpPr>
        <p:spPr>
          <a:xfrm flipH="1">
            <a:off x="6774434" y="4596577"/>
            <a:ext cx="809077" cy="766016"/>
          </a:xfrm>
          <a:prstGeom prst="straightConnector1">
            <a:avLst/>
          </a:prstGeom>
          <a:ln w="3175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/>
            <a:stCxn id="14" idx="2"/>
            <a:endCxn id="32" idx="0"/>
          </p:cNvCxnSpPr>
          <p:nvPr/>
        </p:nvCxnSpPr>
        <p:spPr>
          <a:xfrm>
            <a:off x="7583511" y="4596577"/>
            <a:ext cx="780887" cy="766016"/>
          </a:xfrm>
          <a:prstGeom prst="straightConnector1">
            <a:avLst/>
          </a:prstGeom>
          <a:ln w="3175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2792450" y="4033645"/>
            <a:ext cx="1013287" cy="55102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Source Sans Pro" charset="0"/>
                <a:cs typeface="Source Sans Pro" charset="0"/>
              </a:rPr>
              <a:t>google</a:t>
            </a:r>
          </a:p>
        </p:txBody>
      </p:sp>
      <p:cxnSp>
        <p:nvCxnSpPr>
          <p:cNvPr id="40" name="Straight Arrow Connector 39"/>
          <p:cNvCxnSpPr>
            <a:stCxn id="13" idx="2"/>
            <a:endCxn id="39" idx="0"/>
          </p:cNvCxnSpPr>
          <p:nvPr/>
        </p:nvCxnSpPr>
        <p:spPr>
          <a:xfrm flipH="1">
            <a:off x="3299093" y="3138737"/>
            <a:ext cx="3158867" cy="894904"/>
          </a:xfrm>
          <a:prstGeom prst="straightConnector1">
            <a:avLst/>
          </a:prstGeom>
          <a:ln w="3175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4357799" y="4039318"/>
            <a:ext cx="1013287" cy="55102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Source Sans Pro" charset="0"/>
                <a:cs typeface="Source Sans Pro" charset="0"/>
              </a:rPr>
              <a:t>x</a:t>
            </a:r>
          </a:p>
        </p:txBody>
      </p:sp>
      <p:cxnSp>
        <p:nvCxnSpPr>
          <p:cNvPr id="44" name="Straight Arrow Connector 43"/>
          <p:cNvCxnSpPr>
            <a:stCxn id="13" idx="2"/>
            <a:endCxn id="43" idx="0"/>
          </p:cNvCxnSpPr>
          <p:nvPr/>
        </p:nvCxnSpPr>
        <p:spPr>
          <a:xfrm flipH="1">
            <a:off x="4864444" y="3138737"/>
            <a:ext cx="1593517" cy="900579"/>
          </a:xfrm>
          <a:prstGeom prst="straightConnector1">
            <a:avLst/>
          </a:prstGeom>
          <a:ln w="3175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792450" y="4948204"/>
            <a:ext cx="1013287" cy="55102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Source Sans Pro" charset="0"/>
                <a:cs typeface="Source Sans Pro" charset="0"/>
              </a:rPr>
              <a:t>www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357799" y="4948202"/>
            <a:ext cx="1013287" cy="55102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Source Sans Pro" charset="0"/>
                <a:cs typeface="Source Sans Pro" charset="0"/>
              </a:rPr>
              <a:t>www</a:t>
            </a:r>
          </a:p>
        </p:txBody>
      </p:sp>
      <p:cxnSp>
        <p:nvCxnSpPr>
          <p:cNvPr id="41" name="Straight Arrow Connector 40"/>
          <p:cNvCxnSpPr>
            <a:stCxn id="39" idx="2"/>
            <a:endCxn id="37" idx="0"/>
          </p:cNvCxnSpPr>
          <p:nvPr/>
        </p:nvCxnSpPr>
        <p:spPr>
          <a:xfrm>
            <a:off x="3299093" y="4584666"/>
            <a:ext cx="0" cy="363535"/>
          </a:xfrm>
          <a:prstGeom prst="straightConnector1">
            <a:avLst/>
          </a:prstGeom>
          <a:ln w="3175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3" idx="2"/>
            <a:endCxn id="38" idx="0"/>
          </p:cNvCxnSpPr>
          <p:nvPr/>
        </p:nvCxnSpPr>
        <p:spPr>
          <a:xfrm>
            <a:off x="4864443" y="4590343"/>
            <a:ext cx="0" cy="357859"/>
          </a:xfrm>
          <a:prstGeom prst="straightConnector1">
            <a:avLst/>
          </a:prstGeom>
          <a:ln w="3175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520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DNS Components at a Glance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185" y="3801472"/>
            <a:ext cx="1488735" cy="1157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887" y="1119335"/>
            <a:ext cx="1000919" cy="100091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72613" y="835819"/>
            <a:ext cx="2047465" cy="2493859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02134" y="888567"/>
            <a:ext cx="209384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b="1">
                <a:cs typeface="Source Sans Pro"/>
              </a:rPr>
              <a:t>Recursive Name Server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72015" y="2148828"/>
            <a:ext cx="660757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>
                <a:cs typeface="Source Sans Pro"/>
              </a:rPr>
              <a:t>Name</a:t>
            </a:r>
          </a:p>
          <a:p>
            <a:pPr algn="ctr"/>
            <a:r>
              <a:rPr lang="en-US" sz="1200" b="1">
                <a:cs typeface="Source Sans Pro"/>
              </a:rPr>
              <a:t>Server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88179" y="2241161"/>
            <a:ext cx="832279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1200" b="1">
                <a:cs typeface="Source Sans Pro"/>
              </a:rPr>
              <a:t>Resolver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75067" y="3678692"/>
            <a:ext cx="83227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>
                <a:cs typeface="Source Sans Pro"/>
              </a:rPr>
              <a:t>Stub</a:t>
            </a:r>
          </a:p>
          <a:p>
            <a:pPr algn="ctr"/>
            <a:r>
              <a:rPr lang="en-US" sz="1200" b="1">
                <a:cs typeface="Source Sans Pro"/>
              </a:rPr>
              <a:t>Resolver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81528" y="3502249"/>
            <a:ext cx="2000665" cy="185292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8790443" y="1619791"/>
            <a:ext cx="1264550" cy="1599408"/>
            <a:chOff x="5679881" y="3500435"/>
            <a:chExt cx="1264550" cy="159940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9863" y="3986209"/>
              <a:ext cx="1000919" cy="1000919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5679881" y="3500435"/>
              <a:ext cx="1238103" cy="1599408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33" b="1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03386" y="3510968"/>
              <a:ext cx="1241045" cy="5025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33" b="1">
                  <a:cs typeface="Source Sans Pro"/>
                </a:rPr>
                <a:t>Authoritative</a:t>
              </a:r>
            </a:p>
            <a:p>
              <a:r>
                <a:rPr lang="en-US" sz="1333" b="1">
                  <a:cs typeface="Source Sans Pro"/>
                </a:rPr>
                <a:t>Name Server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870508" y="4475615"/>
            <a:ext cx="1264550" cy="1599408"/>
            <a:chOff x="5679881" y="3500435"/>
            <a:chExt cx="1264550" cy="1599408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9863" y="3986209"/>
              <a:ext cx="1000919" cy="1000919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5679881" y="3500435"/>
              <a:ext cx="1238103" cy="1599408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33" b="1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703386" y="3510119"/>
              <a:ext cx="1241045" cy="5025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33" b="1">
                  <a:cs typeface="Source Sans Pro"/>
                </a:rPr>
                <a:t>Authoritative</a:t>
              </a:r>
            </a:p>
            <a:p>
              <a:r>
                <a:rPr lang="en-US" sz="1333" b="1">
                  <a:cs typeface="Source Sans Pro"/>
                </a:rPr>
                <a:t>Name Server</a:t>
              </a:r>
            </a:p>
          </p:txBody>
        </p:sp>
      </p:grpSp>
      <p:cxnSp>
        <p:nvCxnSpPr>
          <p:cNvPr id="28" name="Straight Arrow Connector 27"/>
          <p:cNvCxnSpPr>
            <a:stCxn id="11" idx="0"/>
            <a:endCxn id="47" idx="1"/>
          </p:cNvCxnSpPr>
          <p:nvPr/>
        </p:nvCxnSpPr>
        <p:spPr>
          <a:xfrm flipV="1">
            <a:off x="3291207" y="2379662"/>
            <a:ext cx="1672904" cy="1299030"/>
          </a:xfrm>
          <a:prstGeom prst="straightConnector1">
            <a:avLst/>
          </a:prstGeom>
          <a:ln w="7620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8380220" y="3580720"/>
            <a:ext cx="1264550" cy="1599408"/>
            <a:chOff x="5679881" y="3500435"/>
            <a:chExt cx="1264550" cy="1599408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9863" y="3986209"/>
              <a:ext cx="1000919" cy="1000919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5679881" y="3500435"/>
              <a:ext cx="1238103" cy="1599408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33" b="1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703386" y="3520878"/>
              <a:ext cx="1241045" cy="5025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33" b="1">
                  <a:cs typeface="Source Sans Pro"/>
                </a:rPr>
                <a:t>Authoritative</a:t>
              </a:r>
            </a:p>
            <a:p>
              <a:r>
                <a:rPr lang="en-US" sz="1333" b="1">
                  <a:cs typeface="Source Sans Pro"/>
                </a:rPr>
                <a:t>Name Server</a:t>
              </a:r>
            </a:p>
          </p:txBody>
        </p:sp>
      </p:grpSp>
      <p:cxnSp>
        <p:nvCxnSpPr>
          <p:cNvPr id="35" name="Straight Arrow Connector 34"/>
          <p:cNvCxnSpPr>
            <a:stCxn id="59" idx="0"/>
            <a:endCxn id="11" idx="2"/>
          </p:cNvCxnSpPr>
          <p:nvPr/>
        </p:nvCxnSpPr>
        <p:spPr>
          <a:xfrm flipV="1">
            <a:off x="3291207" y="4140357"/>
            <a:ext cx="0" cy="577655"/>
          </a:xfrm>
          <a:prstGeom prst="straightConnector1">
            <a:avLst/>
          </a:prstGeom>
          <a:ln w="76200">
            <a:solidFill>
              <a:schemeClr val="accent5"/>
            </a:solidFill>
            <a:headEnd type="triangle" w="sm" len="sm"/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507958" y="4316798"/>
            <a:ext cx="705642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i="1">
                <a:cs typeface="Source Sans Pro"/>
              </a:rPr>
              <a:t>API call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016232" y="2522116"/>
            <a:ext cx="111280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i="1">
                <a:cs typeface="Source Sans Pro"/>
              </a:rPr>
              <a:t>DNS query</a:t>
            </a:r>
          </a:p>
          <a:p>
            <a:pPr algn="ctr"/>
            <a:r>
              <a:rPr lang="en-US" sz="1200" i="1">
                <a:cs typeface="Source Sans Pro"/>
              </a:rPr>
              <a:t>and response</a:t>
            </a:r>
          </a:p>
        </p:txBody>
      </p:sp>
      <p:cxnSp>
        <p:nvCxnSpPr>
          <p:cNvPr id="45" name="Straight Arrow Connector 44"/>
          <p:cNvCxnSpPr>
            <a:endCxn id="14" idx="1"/>
          </p:cNvCxnSpPr>
          <p:nvPr/>
        </p:nvCxnSpPr>
        <p:spPr>
          <a:xfrm>
            <a:off x="6434333" y="2174615"/>
            <a:ext cx="2356108" cy="244883"/>
          </a:xfrm>
          <a:prstGeom prst="straightConnector1">
            <a:avLst/>
          </a:prstGeom>
          <a:ln w="7620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6553021" y="2341687"/>
            <a:ext cx="1791303" cy="1521084"/>
          </a:xfrm>
          <a:prstGeom prst="straightConnector1">
            <a:avLst/>
          </a:prstGeom>
          <a:ln w="7620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22" idx="0"/>
          </p:cNvCxnSpPr>
          <p:nvPr/>
        </p:nvCxnSpPr>
        <p:spPr>
          <a:xfrm>
            <a:off x="6434334" y="2454406"/>
            <a:ext cx="1080202" cy="2030893"/>
          </a:xfrm>
          <a:prstGeom prst="straightConnector1">
            <a:avLst/>
          </a:prstGeom>
          <a:ln w="7620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336297" y="2557998"/>
            <a:ext cx="118974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i="1">
                <a:cs typeface="Source Sans Pro"/>
              </a:rPr>
              <a:t>DNS queries</a:t>
            </a:r>
          </a:p>
          <a:p>
            <a:pPr algn="ctr"/>
            <a:r>
              <a:rPr lang="en-US" sz="1200" i="1">
                <a:cs typeface="Source Sans Pro"/>
              </a:rPr>
              <a:t>and responses</a:t>
            </a:r>
          </a:p>
        </p:txBody>
      </p:sp>
      <p:sp>
        <p:nvSpPr>
          <p:cNvPr id="69" name="Oval 68"/>
          <p:cNvSpPr/>
          <p:nvPr/>
        </p:nvSpPr>
        <p:spPr>
          <a:xfrm>
            <a:off x="5172726" y="2892931"/>
            <a:ext cx="956233" cy="225973"/>
          </a:xfrm>
          <a:prstGeom prst="ellipse">
            <a:avLst/>
          </a:prstGeom>
          <a:noFill/>
          <a:ln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solidFill>
                  <a:sysClr val="windowText" lastClr="000000"/>
                </a:solidFill>
                <a:ea typeface="Source Sans Pro" charset="0"/>
                <a:cs typeface="Source Sans Pro" charset="0"/>
              </a:rPr>
              <a:t>Cache</a:t>
            </a:r>
          </a:p>
        </p:txBody>
      </p:sp>
      <p:cxnSp>
        <p:nvCxnSpPr>
          <p:cNvPr id="72" name="Straight Arrow Connector 71"/>
          <p:cNvCxnSpPr>
            <a:cxnSpLocks/>
            <a:stCxn id="50" idx="2"/>
            <a:endCxn id="69" idx="7"/>
          </p:cNvCxnSpPr>
          <p:nvPr/>
        </p:nvCxnSpPr>
        <p:spPr>
          <a:xfrm flipH="1">
            <a:off x="5988922" y="2639347"/>
            <a:ext cx="9149" cy="286677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4964111" y="2119976"/>
            <a:ext cx="686732" cy="519371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0" name="Rectangle 49"/>
          <p:cNvSpPr/>
          <p:nvPr/>
        </p:nvSpPr>
        <p:spPr>
          <a:xfrm>
            <a:off x="5654241" y="2119976"/>
            <a:ext cx="687659" cy="519371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52" name="Straight Arrow Connector 51"/>
          <p:cNvCxnSpPr>
            <a:cxnSpLocks/>
            <a:stCxn id="47" idx="2"/>
            <a:endCxn id="69" idx="1"/>
          </p:cNvCxnSpPr>
          <p:nvPr/>
        </p:nvCxnSpPr>
        <p:spPr>
          <a:xfrm>
            <a:off x="5307478" y="2639347"/>
            <a:ext cx="5285" cy="286677"/>
          </a:xfrm>
          <a:prstGeom prst="straightConnector1">
            <a:avLst/>
          </a:prstGeom>
          <a:ln w="952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776" y="4718012"/>
            <a:ext cx="568861" cy="56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944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Resolution Process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4501461"/>
            <a:ext cx="1488735" cy="1157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250" y="2463413"/>
            <a:ext cx="1000919" cy="10009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61052" y="1974884"/>
            <a:ext cx="1846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cs typeface="Source Sans Pro"/>
              </a:rPr>
              <a:t>Recursive Resolver</a:t>
            </a:r>
          </a:p>
          <a:p>
            <a:pPr algn="ctr"/>
            <a:r>
              <a:rPr lang="en-US" sz="1400" b="1">
                <a:cs typeface="Source Sans Pro"/>
              </a:rPr>
              <a:t>4.2.2.2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64883" y="4334540"/>
            <a:ext cx="83227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>
                <a:cs typeface="Source Sans Pro"/>
              </a:rPr>
              <a:t>Stub</a:t>
            </a:r>
          </a:p>
          <a:p>
            <a:pPr algn="ctr"/>
            <a:r>
              <a:rPr lang="en-US" sz="1200" b="1">
                <a:cs typeface="Source Sans Pro"/>
              </a:rPr>
              <a:t>Resolver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71344" y="4202237"/>
            <a:ext cx="2000665" cy="1801272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76" y="5143088"/>
            <a:ext cx="568861" cy="568861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2044464" y="983510"/>
            <a:ext cx="81030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75000"/>
            </a:pPr>
            <a:r>
              <a:rPr lang="en-US" sz="2400">
                <a:solidFill>
                  <a:srgbClr val="0C1F24"/>
                </a:solidFill>
                <a:cs typeface="Source Sans Pro"/>
              </a:rPr>
              <a:t>The phone is configured to send queries to the recursive resolver with IP address 4.2.2.2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39075" y="5711949"/>
            <a:ext cx="21028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i="1">
                <a:cs typeface="Source Sans Pro"/>
              </a:rPr>
              <a:t>4.2.2.2 is a recursive server run by Level 3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708616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Resolution Process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044464" y="983509"/>
            <a:ext cx="81030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75000"/>
            </a:pPr>
            <a:r>
              <a:rPr lang="en-US" sz="2400">
                <a:solidFill>
                  <a:srgbClr val="0C1F24"/>
                </a:solidFill>
                <a:cs typeface="Source Sans Pro"/>
              </a:rPr>
              <a:t>A user types </a:t>
            </a:r>
            <a:r>
              <a:rPr lang="en-US" sz="2400" i="1">
                <a:solidFill>
                  <a:srgbClr val="0C1F24"/>
                </a:solidFill>
                <a:cs typeface="Source Sans Pro"/>
              </a:rPr>
              <a:t>www.example.com</a:t>
            </a:r>
            <a:r>
              <a:rPr lang="en-US" sz="2400">
                <a:solidFill>
                  <a:srgbClr val="0C1F24"/>
                </a:solidFill>
                <a:cs typeface="Source Sans Pro"/>
              </a:rPr>
              <a:t> into Safari on her phone</a:t>
            </a:r>
          </a:p>
          <a:p>
            <a:pPr>
              <a:buSzPct val="75000"/>
            </a:pPr>
            <a:r>
              <a:rPr lang="en-US" sz="2400">
                <a:solidFill>
                  <a:srgbClr val="0C1F24"/>
                </a:solidFill>
                <a:cs typeface="Source Sans Pro"/>
              </a:rPr>
              <a:t>Safari calls the stub resolver function to resolve the name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864883" y="4334540"/>
            <a:ext cx="83227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>
                <a:cs typeface="Source Sans Pro"/>
              </a:rPr>
              <a:t>Stub</a:t>
            </a:r>
          </a:p>
          <a:p>
            <a:pPr algn="ctr"/>
            <a:r>
              <a:rPr lang="en-US" sz="1200" b="1">
                <a:cs typeface="Source Sans Pro"/>
              </a:rPr>
              <a:t>Resolver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871344" y="4202237"/>
            <a:ext cx="2000665" cy="1801272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3280375" y="4796201"/>
            <a:ext cx="647" cy="334008"/>
          </a:xfrm>
          <a:prstGeom prst="straightConnector1">
            <a:avLst/>
          </a:prstGeom>
          <a:ln w="57150"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76" y="5143088"/>
            <a:ext cx="568861" cy="568861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2088672" y="5711723"/>
            <a:ext cx="156600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i="1">
                <a:cs typeface="Source Sans Pro"/>
              </a:rPr>
              <a:t>“www.example.com”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4501461"/>
            <a:ext cx="1488735" cy="115790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250" y="2463413"/>
            <a:ext cx="1000919" cy="100091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1A1DB3B-F9B2-6D40-9300-063B89669288}"/>
              </a:ext>
            </a:extLst>
          </p:cNvPr>
          <p:cNvSpPr txBox="1"/>
          <p:nvPr/>
        </p:nvSpPr>
        <p:spPr>
          <a:xfrm>
            <a:off x="4961052" y="1974884"/>
            <a:ext cx="1846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cs typeface="Source Sans Pro"/>
              </a:rPr>
              <a:t>Recursive Resolver</a:t>
            </a:r>
          </a:p>
          <a:p>
            <a:pPr algn="ctr"/>
            <a:r>
              <a:rPr lang="en-US" sz="1400" b="1">
                <a:cs typeface="Source Sans Pro"/>
              </a:rPr>
              <a:t>4.2.2.2</a:t>
            </a:r>
          </a:p>
        </p:txBody>
      </p:sp>
    </p:spTree>
    <p:extLst>
      <p:ext uri="{BB962C8B-B14F-4D97-AF65-F5344CB8AC3E}">
        <p14:creationId xmlns:p14="http://schemas.microsoft.com/office/powerpoint/2010/main" val="2009732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Resolution Process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4501461"/>
            <a:ext cx="1488735" cy="1157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250" y="2463413"/>
            <a:ext cx="1000919" cy="100091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64883" y="4334540"/>
            <a:ext cx="83227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>
                <a:cs typeface="Source Sans Pro"/>
              </a:rPr>
              <a:t>Stub</a:t>
            </a:r>
          </a:p>
          <a:p>
            <a:pPr algn="ctr"/>
            <a:r>
              <a:rPr lang="en-US" sz="1200" b="1">
                <a:cs typeface="Source Sans Pro"/>
              </a:rPr>
              <a:t>Resolver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71344" y="4202237"/>
            <a:ext cx="2000665" cy="1801272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11" idx="0"/>
            <a:endCxn id="5" idx="1"/>
          </p:cNvCxnSpPr>
          <p:nvPr/>
        </p:nvCxnSpPr>
        <p:spPr>
          <a:xfrm flipV="1">
            <a:off x="3281023" y="2963873"/>
            <a:ext cx="2191227" cy="1370667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76" y="5143088"/>
            <a:ext cx="568861" cy="568861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2044464" y="983510"/>
            <a:ext cx="81030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75000"/>
            </a:pPr>
            <a:r>
              <a:rPr lang="en-US" sz="2400">
                <a:solidFill>
                  <a:srgbClr val="0C1F24"/>
                </a:solidFill>
                <a:cs typeface="Source Sans Pro"/>
              </a:rPr>
              <a:t>The phone’s stub resolver sends a query for </a:t>
            </a:r>
            <a:r>
              <a:rPr lang="en-US" sz="2400" i="1">
                <a:solidFill>
                  <a:srgbClr val="0C1F24"/>
                </a:solidFill>
                <a:cs typeface="Source Sans Pro"/>
              </a:rPr>
              <a:t>www.example.com</a:t>
            </a:r>
            <a:r>
              <a:rPr lang="en-US" sz="2400">
                <a:solidFill>
                  <a:srgbClr val="0C1F24"/>
                </a:solidFill>
                <a:cs typeface="Source Sans Pro"/>
              </a:rPr>
              <a:t>, IN, A to 4.2.2.2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48570" y="2949084"/>
            <a:ext cx="171989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i="1">
                <a:cs typeface="Source Sans Pro"/>
              </a:rPr>
              <a:t>What’s the IP address</a:t>
            </a:r>
          </a:p>
          <a:p>
            <a:pPr algn="ctr"/>
            <a:r>
              <a:rPr lang="en-US" sz="1200" i="1">
                <a:cs typeface="Source Sans Pro"/>
              </a:rPr>
              <a:t>of www.example.com?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89B5CC-15F3-BB43-BD8F-2488723BED02}"/>
              </a:ext>
            </a:extLst>
          </p:cNvPr>
          <p:cNvSpPr txBox="1"/>
          <p:nvPr/>
        </p:nvSpPr>
        <p:spPr>
          <a:xfrm>
            <a:off x="4961052" y="1974884"/>
            <a:ext cx="1846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cs typeface="Source Sans Pro"/>
              </a:rPr>
              <a:t>Recursive Resolver</a:t>
            </a:r>
          </a:p>
          <a:p>
            <a:pPr algn="ctr"/>
            <a:r>
              <a:rPr lang="en-US" sz="1400" b="1">
                <a:cs typeface="Source Sans Pro"/>
              </a:rPr>
              <a:t>4.2.2.2</a:t>
            </a:r>
          </a:p>
        </p:txBody>
      </p:sp>
    </p:spTree>
    <p:extLst>
      <p:ext uri="{BB962C8B-B14F-4D97-AF65-F5344CB8AC3E}">
        <p14:creationId xmlns:p14="http://schemas.microsoft.com/office/powerpoint/2010/main" val="993066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Resolution Process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4501461"/>
            <a:ext cx="1488735" cy="1157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250" y="2463413"/>
            <a:ext cx="1000919" cy="100091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64883" y="4334540"/>
            <a:ext cx="83227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>
                <a:cs typeface="Source Sans Pro"/>
              </a:rPr>
              <a:t>Stub</a:t>
            </a:r>
          </a:p>
          <a:p>
            <a:pPr algn="ctr"/>
            <a:r>
              <a:rPr lang="en-US" sz="1200" b="1">
                <a:cs typeface="Source Sans Pro"/>
              </a:rPr>
              <a:t>Resolver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71344" y="4202237"/>
            <a:ext cx="2000665" cy="1801272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242" y="2805558"/>
            <a:ext cx="1000919" cy="100091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633848" y="2413440"/>
            <a:ext cx="1646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>
                <a:cs typeface="Source Sans Pro"/>
              </a:rPr>
              <a:t>l.root-servers.net</a:t>
            </a:r>
          </a:p>
        </p:txBody>
      </p:sp>
      <p:cxnSp>
        <p:nvCxnSpPr>
          <p:cNvPr id="28" name="Straight Arrow Connector 27"/>
          <p:cNvCxnSpPr>
            <a:stCxn id="5" idx="3"/>
            <a:endCxn id="13" idx="1"/>
          </p:cNvCxnSpPr>
          <p:nvPr/>
        </p:nvCxnSpPr>
        <p:spPr>
          <a:xfrm>
            <a:off x="6473167" y="2963873"/>
            <a:ext cx="2457072" cy="342145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76" y="5143088"/>
            <a:ext cx="568861" cy="568861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2044464" y="983510"/>
            <a:ext cx="81030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75000"/>
            </a:pPr>
            <a:r>
              <a:rPr lang="en-US" sz="2400">
                <a:solidFill>
                  <a:srgbClr val="0C1F24"/>
                </a:solidFill>
                <a:cs typeface="Source Sans Pro"/>
              </a:rPr>
              <a:t>Empty cache, so recursive resolver queries a root server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90849" y="2423049"/>
            <a:ext cx="171989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i="1">
                <a:cs typeface="Source Sans Pro"/>
              </a:rPr>
              <a:t>What’s the IP address</a:t>
            </a:r>
          </a:p>
          <a:p>
            <a:pPr algn="ctr"/>
            <a:r>
              <a:rPr lang="en-US" sz="1200" i="1">
                <a:cs typeface="Source Sans Pro"/>
              </a:rPr>
              <a:t>of www.example.com?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23C626-C310-BD4D-8FC0-9DC004F9B6F7}"/>
              </a:ext>
            </a:extLst>
          </p:cNvPr>
          <p:cNvSpPr txBox="1"/>
          <p:nvPr/>
        </p:nvSpPr>
        <p:spPr>
          <a:xfrm>
            <a:off x="4961052" y="1974884"/>
            <a:ext cx="1846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cs typeface="Source Sans Pro"/>
              </a:rPr>
              <a:t>Recursive Resolver</a:t>
            </a:r>
          </a:p>
          <a:p>
            <a:pPr algn="ctr"/>
            <a:r>
              <a:rPr lang="en-US" sz="1400" b="1">
                <a:cs typeface="Source Sans Pro"/>
              </a:rPr>
              <a:t>4.2.2.2</a:t>
            </a:r>
          </a:p>
        </p:txBody>
      </p:sp>
    </p:spTree>
    <p:extLst>
      <p:ext uri="{BB962C8B-B14F-4D97-AF65-F5344CB8AC3E}">
        <p14:creationId xmlns:p14="http://schemas.microsoft.com/office/powerpoint/2010/main" val="1793598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Resolution Process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4501461"/>
            <a:ext cx="1488735" cy="1157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250" y="2463413"/>
            <a:ext cx="1000919" cy="100091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64883" y="4334540"/>
            <a:ext cx="83227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>
                <a:cs typeface="Source Sans Pro"/>
              </a:rPr>
              <a:t>Stub</a:t>
            </a:r>
          </a:p>
          <a:p>
            <a:pPr algn="ctr"/>
            <a:r>
              <a:rPr lang="en-US" sz="1200" b="1">
                <a:cs typeface="Source Sans Pro"/>
              </a:rPr>
              <a:t>Resolver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71344" y="4202237"/>
            <a:ext cx="2000665" cy="1801272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242" y="2805558"/>
            <a:ext cx="1000919" cy="100091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633848" y="2413440"/>
            <a:ext cx="1646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>
                <a:cs typeface="Source Sans Pro"/>
              </a:rPr>
              <a:t>l.root-servers.net</a:t>
            </a:r>
          </a:p>
        </p:txBody>
      </p:sp>
      <p:cxnSp>
        <p:nvCxnSpPr>
          <p:cNvPr id="28" name="Straight Arrow Connector 27"/>
          <p:cNvCxnSpPr>
            <a:stCxn id="13" idx="1"/>
            <a:endCxn id="5" idx="3"/>
          </p:cNvCxnSpPr>
          <p:nvPr/>
        </p:nvCxnSpPr>
        <p:spPr>
          <a:xfrm flipH="1" flipV="1">
            <a:off x="6473167" y="2963873"/>
            <a:ext cx="2457072" cy="342145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76" y="5143088"/>
            <a:ext cx="568861" cy="568861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2044464" y="983510"/>
            <a:ext cx="81030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75000"/>
            </a:pPr>
            <a:r>
              <a:rPr lang="en-US" sz="2400">
                <a:solidFill>
                  <a:srgbClr val="0C1F24"/>
                </a:solidFill>
                <a:cs typeface="Source Sans Pro"/>
              </a:rPr>
              <a:t>Root server returns a referral to </a:t>
            </a:r>
            <a:r>
              <a:rPr lang="en-US" sz="2400" i="1">
                <a:solidFill>
                  <a:srgbClr val="0C1F24"/>
                </a:solidFill>
                <a:cs typeface="Source Sans Pro"/>
              </a:rPr>
              <a:t>.com</a:t>
            </a:r>
            <a:endParaRPr lang="en-US" sz="2400">
              <a:solidFill>
                <a:srgbClr val="0C1F24"/>
              </a:solidFill>
              <a:cs typeface="Source Sans Pro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18865" y="2423049"/>
            <a:ext cx="146386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i="1">
                <a:cs typeface="Source Sans Pro"/>
              </a:rPr>
              <a:t>Here are the name</a:t>
            </a:r>
          </a:p>
          <a:p>
            <a:pPr algn="ctr"/>
            <a:r>
              <a:rPr lang="en-US" sz="1200" i="1">
                <a:cs typeface="Source Sans Pro"/>
              </a:rPr>
              <a:t>servers for .com.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1EC4D9-BBB3-9D4E-A81B-F66098457576}"/>
              </a:ext>
            </a:extLst>
          </p:cNvPr>
          <p:cNvSpPr txBox="1"/>
          <p:nvPr/>
        </p:nvSpPr>
        <p:spPr>
          <a:xfrm>
            <a:off x="4961052" y="1974884"/>
            <a:ext cx="1846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cs typeface="Source Sans Pro"/>
              </a:rPr>
              <a:t>Recursive Resolver</a:t>
            </a:r>
          </a:p>
          <a:p>
            <a:pPr algn="ctr"/>
            <a:r>
              <a:rPr lang="en-US" sz="1400" b="1">
                <a:cs typeface="Source Sans Pro"/>
              </a:rPr>
              <a:t>4.2.2.2</a:t>
            </a:r>
          </a:p>
        </p:txBody>
      </p:sp>
    </p:spTree>
    <p:extLst>
      <p:ext uri="{BB962C8B-B14F-4D97-AF65-F5344CB8AC3E}">
        <p14:creationId xmlns:p14="http://schemas.microsoft.com/office/powerpoint/2010/main" val="2133013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Resolution Process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4501461"/>
            <a:ext cx="1488735" cy="1157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250" y="2463413"/>
            <a:ext cx="1000919" cy="100091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64883" y="4334540"/>
            <a:ext cx="83227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>
                <a:cs typeface="Source Sans Pro"/>
              </a:rPr>
              <a:t>Stub</a:t>
            </a:r>
          </a:p>
          <a:p>
            <a:pPr algn="ctr"/>
            <a:r>
              <a:rPr lang="en-US" sz="1200" b="1">
                <a:cs typeface="Source Sans Pro"/>
              </a:rPr>
              <a:t>Resolver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71344" y="4202237"/>
            <a:ext cx="2000665" cy="1801272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242" y="2805558"/>
            <a:ext cx="1000919" cy="100091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633848" y="2413440"/>
            <a:ext cx="1646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>
                <a:cs typeface="Source Sans Pro"/>
              </a:rPr>
              <a:t>l.root-servers.net</a:t>
            </a:r>
          </a:p>
        </p:txBody>
      </p:sp>
      <p:cxnSp>
        <p:nvCxnSpPr>
          <p:cNvPr id="28" name="Straight Arrow Connector 27"/>
          <p:cNvCxnSpPr>
            <a:stCxn id="5" idx="3"/>
            <a:endCxn id="14" idx="1"/>
          </p:cNvCxnSpPr>
          <p:nvPr/>
        </p:nvCxnSpPr>
        <p:spPr>
          <a:xfrm>
            <a:off x="6473166" y="2963870"/>
            <a:ext cx="2160679" cy="2038052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76" y="5143088"/>
            <a:ext cx="568861" cy="568861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2044464" y="983510"/>
            <a:ext cx="81030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75000"/>
            </a:pPr>
            <a:r>
              <a:rPr lang="en-US" sz="2400">
                <a:solidFill>
                  <a:srgbClr val="0C1F24"/>
                </a:solidFill>
                <a:cs typeface="Source Sans Pro"/>
              </a:rPr>
              <a:t>Recursive resolver queries a </a:t>
            </a:r>
            <a:r>
              <a:rPr lang="en-US" sz="2400" i="1">
                <a:solidFill>
                  <a:srgbClr val="0C1F24"/>
                </a:solidFill>
                <a:cs typeface="Source Sans Pro"/>
              </a:rPr>
              <a:t>.com</a:t>
            </a:r>
            <a:r>
              <a:rPr lang="en-US" sz="2400">
                <a:solidFill>
                  <a:srgbClr val="0C1F24"/>
                </a:solidFill>
                <a:cs typeface="Source Sans Pro"/>
              </a:rPr>
              <a:t> server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847" y="4501465"/>
            <a:ext cx="1000919" cy="100091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337454" y="4109348"/>
            <a:ext cx="1675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>
                <a:cs typeface="Source Sans Pro"/>
              </a:rPr>
              <a:t>c.gtld-servers.net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09552" y="3921950"/>
            <a:ext cx="171989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i="1">
                <a:cs typeface="Source Sans Pro"/>
              </a:rPr>
              <a:t>What’s the IP address</a:t>
            </a:r>
          </a:p>
          <a:p>
            <a:pPr algn="ctr"/>
            <a:r>
              <a:rPr lang="en-US" sz="1200" i="1">
                <a:cs typeface="Source Sans Pro"/>
              </a:rPr>
              <a:t>of www.example.com?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4164F4-09FB-214E-A7C3-894513359FC9}"/>
              </a:ext>
            </a:extLst>
          </p:cNvPr>
          <p:cNvSpPr txBox="1"/>
          <p:nvPr/>
        </p:nvSpPr>
        <p:spPr>
          <a:xfrm>
            <a:off x="4961052" y="1974884"/>
            <a:ext cx="1846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cs typeface="Source Sans Pro"/>
              </a:rPr>
              <a:t>Recursive Resolver</a:t>
            </a:r>
          </a:p>
          <a:p>
            <a:pPr algn="ctr"/>
            <a:r>
              <a:rPr lang="en-US" sz="1400" b="1">
                <a:cs typeface="Source Sans Pro"/>
              </a:rPr>
              <a:t>4.2.2.2</a:t>
            </a:r>
          </a:p>
        </p:txBody>
      </p:sp>
    </p:spTree>
    <p:extLst>
      <p:ext uri="{BB962C8B-B14F-4D97-AF65-F5344CB8AC3E}">
        <p14:creationId xmlns:p14="http://schemas.microsoft.com/office/powerpoint/2010/main" val="812736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Resolution Process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4501461"/>
            <a:ext cx="1488735" cy="1157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250" y="2463413"/>
            <a:ext cx="1000919" cy="100091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64883" y="4334540"/>
            <a:ext cx="83227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>
                <a:cs typeface="Source Sans Pro"/>
              </a:rPr>
              <a:t>Stub</a:t>
            </a:r>
          </a:p>
          <a:p>
            <a:pPr algn="ctr"/>
            <a:r>
              <a:rPr lang="en-US" sz="1200" b="1">
                <a:cs typeface="Source Sans Pro"/>
              </a:rPr>
              <a:t>Resolver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71344" y="4202237"/>
            <a:ext cx="2000665" cy="1801272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242" y="2805558"/>
            <a:ext cx="1000919" cy="100091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633848" y="2413440"/>
            <a:ext cx="1646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>
                <a:cs typeface="Source Sans Pro"/>
              </a:rPr>
              <a:t>l.root-servers.net</a:t>
            </a:r>
          </a:p>
        </p:txBody>
      </p:sp>
      <p:cxnSp>
        <p:nvCxnSpPr>
          <p:cNvPr id="28" name="Straight Arrow Connector 27"/>
          <p:cNvCxnSpPr>
            <a:stCxn id="14" idx="1"/>
            <a:endCxn id="5" idx="3"/>
          </p:cNvCxnSpPr>
          <p:nvPr/>
        </p:nvCxnSpPr>
        <p:spPr>
          <a:xfrm flipH="1" flipV="1">
            <a:off x="6473166" y="2963870"/>
            <a:ext cx="2160679" cy="2038052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76" y="5143088"/>
            <a:ext cx="568861" cy="568861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2044464" y="983510"/>
            <a:ext cx="81030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75000"/>
            </a:pPr>
            <a:r>
              <a:rPr lang="en-US" sz="2400" i="1">
                <a:solidFill>
                  <a:srgbClr val="0C1F24"/>
                </a:solidFill>
                <a:cs typeface="Source Sans Pro"/>
              </a:rPr>
              <a:t>.com</a:t>
            </a:r>
            <a:r>
              <a:rPr lang="en-US" sz="2400">
                <a:solidFill>
                  <a:srgbClr val="0C1F24"/>
                </a:solidFill>
                <a:cs typeface="Source Sans Pro"/>
              </a:rPr>
              <a:t> server returns a referral to </a:t>
            </a:r>
            <a:r>
              <a:rPr lang="en-US" sz="2400" i="1">
                <a:solidFill>
                  <a:srgbClr val="0C1F24"/>
                </a:solidFill>
                <a:cs typeface="Source Sans Pro"/>
              </a:rPr>
              <a:t>example.com</a:t>
            </a:r>
            <a:endParaRPr lang="en-US" sz="2400">
              <a:solidFill>
                <a:srgbClr val="0C1F24"/>
              </a:solidFill>
              <a:cs typeface="Source Sans Pro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847" y="4501465"/>
            <a:ext cx="1000919" cy="100091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337454" y="4109348"/>
            <a:ext cx="1675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>
                <a:cs typeface="Source Sans Pro"/>
              </a:rPr>
              <a:t>c.gtld-servers.net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32098" y="4016804"/>
            <a:ext cx="1909497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i="1">
                <a:cs typeface="Source Sans Pro"/>
              </a:rPr>
              <a:t>Here are the name</a:t>
            </a:r>
          </a:p>
          <a:p>
            <a:pPr algn="ctr"/>
            <a:r>
              <a:rPr lang="en-US" sz="1200" i="1">
                <a:cs typeface="Source Sans Pro"/>
              </a:rPr>
              <a:t>servers for example.com.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4112D2-2503-EA4B-95D8-CDE36D6467BD}"/>
              </a:ext>
            </a:extLst>
          </p:cNvPr>
          <p:cNvSpPr txBox="1"/>
          <p:nvPr/>
        </p:nvSpPr>
        <p:spPr>
          <a:xfrm>
            <a:off x="4961052" y="1974884"/>
            <a:ext cx="1846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cs typeface="Source Sans Pro"/>
              </a:rPr>
              <a:t>Recursive Resolver</a:t>
            </a:r>
          </a:p>
          <a:p>
            <a:pPr algn="ctr"/>
            <a:r>
              <a:rPr lang="en-US" sz="1400" b="1">
                <a:cs typeface="Source Sans Pro"/>
              </a:rPr>
              <a:t>4.2.2.2</a:t>
            </a:r>
          </a:p>
        </p:txBody>
      </p:sp>
    </p:spTree>
    <p:extLst>
      <p:ext uri="{BB962C8B-B14F-4D97-AF65-F5344CB8AC3E}">
        <p14:creationId xmlns:p14="http://schemas.microsoft.com/office/powerpoint/2010/main" val="1545874624"/>
      </p:ext>
    </p:extLst>
  </p:cSld>
  <p:clrMapOvr>
    <a:masterClrMapping/>
  </p:clrMapOvr>
</p:sld>
</file>

<file path=ppt/theme/theme1.xml><?xml version="1.0" encoding="utf-8"?>
<a:theme xmlns:a="http://schemas.openxmlformats.org/drawingml/2006/main" name="ICANN PPT_Arial_16x9_June 2017_potx">
  <a:themeElements>
    <a:clrScheme name="ICANN PPT Colors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cs typeface="Source Sans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F2F9D27-62C2-634A-AA1B-63ED2CE4FA42}" vid="{4392EF71-DF8D-A44D-AD6E-5F1159CE91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ICANN High-Res 16-9</Template>
  <TotalTime>5670</TotalTime>
  <Words>667</Words>
  <Application>Microsoft Macintosh PowerPoint</Application>
  <PresentationFormat>Widescreen</PresentationFormat>
  <Paragraphs>178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ICANN PPT_Arial_16x9_June 2017_potx</vt:lpstr>
      <vt:lpstr>The Name Space</vt:lpstr>
      <vt:lpstr>DNS Components at a Glance</vt:lpstr>
      <vt:lpstr>Resolution Process</vt:lpstr>
      <vt:lpstr>Resolution Process</vt:lpstr>
      <vt:lpstr>Resolution Process</vt:lpstr>
      <vt:lpstr>Resolution Process</vt:lpstr>
      <vt:lpstr>Resolution Process</vt:lpstr>
      <vt:lpstr>Resolution Process</vt:lpstr>
      <vt:lpstr>Resolution Process</vt:lpstr>
      <vt:lpstr>Resolution Process</vt:lpstr>
      <vt:lpstr>Resolution Process</vt:lpstr>
      <vt:lpstr>Resolution Process</vt:lpstr>
      <vt:lpstr>Resolution Process</vt:lpstr>
      <vt:lpstr>The IANA Name Space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the Internet Domain Name System</dc:title>
  <dc:creator>David Huberman</dc:creator>
  <cp:lastModifiedBy>David Huberman</cp:lastModifiedBy>
  <cp:revision>40</cp:revision>
  <cp:lastPrinted>2017-01-26T19:29:02Z</cp:lastPrinted>
  <dcterms:created xsi:type="dcterms:W3CDTF">2018-06-13T17:45:28Z</dcterms:created>
  <dcterms:modified xsi:type="dcterms:W3CDTF">2023-10-21T09:25:53Z</dcterms:modified>
</cp:coreProperties>
</file>